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9" r:id="rId2"/>
    <p:sldId id="268" r:id="rId3"/>
    <p:sldId id="280" r:id="rId4"/>
    <p:sldId id="281" r:id="rId5"/>
    <p:sldId id="269" r:id="rId6"/>
    <p:sldId id="292" r:id="rId7"/>
    <p:sldId id="271" r:id="rId8"/>
    <p:sldId id="287" r:id="rId9"/>
    <p:sldId id="295" r:id="rId10"/>
    <p:sldId id="293" r:id="rId11"/>
    <p:sldId id="296" r:id="rId12"/>
    <p:sldId id="298" r:id="rId13"/>
    <p:sldId id="273" r:id="rId14"/>
    <p:sldId id="297" r:id="rId15"/>
    <p:sldId id="283" r:id="rId16"/>
    <p:sldId id="289" r:id="rId17"/>
    <p:sldId id="299" r:id="rId18"/>
    <p:sldId id="272" r:id="rId19"/>
    <p:sldId id="265" r:id="rId20"/>
    <p:sldId id="300" r:id="rId21"/>
    <p:sldId id="276" r:id="rId22"/>
    <p:sldId id="290" r:id="rId23"/>
    <p:sldId id="291" r:id="rId24"/>
    <p:sldId id="275" r:id="rId25"/>
    <p:sldId id="278" r:id="rId26"/>
    <p:sldId id="277" r:id="rId27"/>
    <p:sldId id="301" r:id="rId28"/>
    <p:sldId id="302" r:id="rId29"/>
    <p:sldId id="263" r:id="rId30"/>
    <p:sldId id="267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수진" initials="박" lastIdx="5" clrIdx="0">
    <p:extLst>
      <p:ext uri="{19B8F6BF-5375-455C-9EA6-DF929625EA0E}">
        <p15:presenceInfo xmlns:p15="http://schemas.microsoft.com/office/powerpoint/2012/main" userId="박수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613"/>
    <a:srgbClr val="202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2" autoAdjust="0"/>
    <p:restoredTop sz="94660"/>
  </p:normalViewPr>
  <p:slideViewPr>
    <p:cSldViewPr>
      <p:cViewPr varScale="1">
        <p:scale>
          <a:sx n="42" d="100"/>
          <a:sy n="42" d="100"/>
        </p:scale>
        <p:origin x="51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7T12:23:52.919" idx="3">
    <p:pos x="106" y="106"/>
    <p:text>이러한 시간대별 강세 종목을 잘 파악하여 요식업에 뛰어드는 것이 중요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7T12:24:07.172" idx="5">
    <p:pos x="10272" y="1099"/>
    <p:text>수도권일수록 많은 사람이 모이고 다양하게 업종이 분포되어 있음,
데이터에 결측치가 많아서 섣불리 결론내리긴 어렵지만 다양한 업종에 도전할 경우 수도권에서 창업이 유리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6E87B-AD6C-4AF7-A963-3A377E097810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38E42-2370-48E1-8B22-BB9CCF963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47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38E42-2370-48E1-8B22-BB9CCF9639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1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6AA84F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38E42-2370-48E1-8B22-BB9CCF9639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0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comments" Target="../comments/commen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321127" y="7619047"/>
            <a:ext cx="4511360" cy="7999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스퀘어 Bold" pitchFamily="34" charset="0"/>
              </a:rPr>
              <a:t>Restaurant &amp; Cafe</a:t>
            </a:r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2200" y="4610100"/>
            <a:ext cx="6882368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스퀘어 Bold" pitchFamily="34" charset="0"/>
              </a:rPr>
              <a:t>2</a:t>
            </a:r>
            <a:r>
              <a:rPr lang="ko-KR" altLang="en-US" sz="80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스퀘어 Bold" pitchFamily="34" charset="0"/>
              </a:rPr>
              <a:t>조</a:t>
            </a:r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663492" y="-1"/>
            <a:ext cx="9274092" cy="10285715"/>
            <a:chOff x="-663492" y="-133333"/>
            <a:chExt cx="10419048" cy="104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3492" y="-133333"/>
              <a:ext cx="10419048" cy="10419048"/>
            </a:xfrm>
            <a:prstGeom prst="rect">
              <a:avLst/>
            </a:prstGeom>
          </p:spPr>
        </p:pic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F734547C-54B2-4F98-BFC9-DE9A44DF4644}"/>
              </a:ext>
            </a:extLst>
          </p:cNvPr>
          <p:cNvSpPr txBox="1"/>
          <p:nvPr/>
        </p:nvSpPr>
        <p:spPr>
          <a:xfrm>
            <a:off x="9683933" y="1296558"/>
            <a:ext cx="701831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스퀘어 Bold" pitchFamily="34" charset="0"/>
              </a:rPr>
              <a:t>신용카드 거래 내역으로 보는 요식업 동향 분석</a:t>
            </a:r>
            <a:endParaRPr lang="en-US" altLang="ko-KR" sz="5400" kern="0" spc="1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287995" y="2468281"/>
            <a:ext cx="7229475" cy="3279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환불 카드 아이디와 환불 시간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,</a:t>
            </a: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을 검사한다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kern="0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환불액에 절대값을 씌운다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400" kern="0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환불 시간 이전의 데이터 중 </a:t>
            </a:r>
            <a:endParaRPr lang="en-US" altLang="ko-KR" sz="2400" kern="0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kern="0" spc="-100" dirty="0" err="1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카드아이디와</a:t>
            </a:r>
            <a:r>
              <a:rPr lang="ko-KR" altLang="en-US" sz="2400" kern="0" spc="-100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환불액이 같은 </a:t>
            </a: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후보 리스트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</a:t>
            </a:r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600" y="7796436"/>
            <a:ext cx="10827964" cy="2235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후보리스트가 있으면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에스코어 드림 2 ExtraLight" pitchFamily="34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kern="0" spc="-100" dirty="0" err="1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카드아이디와</a:t>
            </a: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환불액이 같으면서</a:t>
            </a:r>
            <a:endParaRPr lang="en-US" altLang="ko-KR" sz="2400" kern="0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</a:t>
            </a:r>
            <a:r>
              <a:rPr lang="ko-KR" altLang="en-US" sz="2400" kern="0" spc="-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시간</a:t>
            </a:r>
            <a:r>
              <a:rPr lang="ko-KR" altLang="en-US" sz="2400" kern="0" spc="-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ko-KR" altLang="en-US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제거한다</a:t>
            </a:r>
            <a:r>
              <a:rPr lang="en-US" altLang="ko-KR" sz="2400" kern="0" spc="-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4208" y="1715748"/>
            <a:ext cx="646417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01. </a:t>
            </a:r>
            <a:r>
              <a:rPr lang="ko-KR" altLang="en-US" sz="3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환불데이터 검사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71600" y="7156399"/>
            <a:ext cx="640219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02. </a:t>
            </a:r>
            <a:r>
              <a:rPr lang="ko-KR" altLang="en-US" sz="3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후보리스트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857EBB-31F0-4D88-B3AF-33B34470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4982"/>
            <a:ext cx="9770808" cy="5583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0BC49C-E12E-4096-9B6B-B70CF245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5859465"/>
            <a:ext cx="9721396" cy="3873941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8F3309CE-C5E7-49E6-A5EE-7CDFFDDD2AEB}"/>
              </a:ext>
            </a:extLst>
          </p:cNvPr>
          <p:cNvSpPr txBox="1"/>
          <p:nvPr/>
        </p:nvSpPr>
        <p:spPr>
          <a:xfrm>
            <a:off x="10210801" y="547571"/>
            <a:ext cx="35814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음수 제거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2A07F52-B5FB-45F6-A505-9C3FCD3B4797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 </a:t>
            </a:r>
            <a:r>
              <a:rPr lang="en-US" altLang="ko-KR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- 1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7237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467725" y="4892077"/>
            <a:ext cx="371402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01. hour</a:t>
            </a:r>
            <a:endParaRPr lang="en-US" sz="3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23037" y="-14288"/>
            <a:ext cx="8166185" cy="10539800"/>
            <a:chOff x="-84338" y="-132719"/>
            <a:chExt cx="6451685" cy="105398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338" y="-132719"/>
              <a:ext cx="6451685" cy="10539800"/>
            </a:xfrm>
            <a:prstGeom prst="rect">
              <a:avLst/>
            </a:prstGeom>
          </p:spPr>
        </p:pic>
      </p:grpSp>
      <p:sp>
        <p:nvSpPr>
          <p:cNvPr id="19" name="Object 13">
            <a:extLst>
              <a:ext uri="{FF2B5EF4-FFF2-40B4-BE49-F238E27FC236}">
                <a16:creationId xmlns:a16="http://schemas.microsoft.com/office/drawing/2014/main" id="{B89AF940-0BE6-4380-B515-82553B85CCFB}"/>
              </a:ext>
            </a:extLst>
          </p:cNvPr>
          <p:cNvSpPr txBox="1"/>
          <p:nvPr/>
        </p:nvSpPr>
        <p:spPr>
          <a:xfrm>
            <a:off x="13430977" y="4892077"/>
            <a:ext cx="371402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02. amount</a:t>
            </a:r>
            <a:endParaRPr lang="en-US" sz="3200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07855036-7DF5-4D00-9E1E-4CB4E9722C2A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 </a:t>
            </a:r>
            <a:r>
              <a:rPr lang="en-US" altLang="ko-KR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- 1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ABC8EEAB-9A64-4D13-BE33-6927D61C0A99}"/>
              </a:ext>
            </a:extLst>
          </p:cNvPr>
          <p:cNvSpPr txBox="1"/>
          <p:nvPr/>
        </p:nvSpPr>
        <p:spPr>
          <a:xfrm>
            <a:off x="457200" y="1628682"/>
            <a:ext cx="83820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marL="571500" indent="-571500" algn="just">
              <a:buFontTx/>
              <a:buChar char="-"/>
            </a:pP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금액 변화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&amp;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건수 변화</a:t>
            </a:r>
            <a:endParaRPr lang="en-US" altLang="ko-KR" sz="3600" b="1" dirty="0">
              <a:solidFill>
                <a:schemeClr val="bg2">
                  <a:lumMod val="90000"/>
                </a:schemeClr>
              </a:solidFill>
              <a:latin typeface="나눔스퀘어 Bold" pitchFamily="34" charset="0"/>
              <a:cs typeface="나눔스퀘어 Bold" pitchFamily="34" charset="0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5C91E8A-CA7B-485C-A2DC-DEF7CAC119B9}"/>
              </a:ext>
            </a:extLst>
          </p:cNvPr>
          <p:cNvSpPr txBox="1"/>
          <p:nvPr/>
        </p:nvSpPr>
        <p:spPr>
          <a:xfrm>
            <a:off x="8610600" y="3546820"/>
            <a:ext cx="4495800" cy="15966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kern="0" spc="-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변수만 선택</a:t>
            </a:r>
            <a:endParaRPr 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4E4943F2-7AA3-4F5D-9ED9-690EFE69C41D}"/>
              </a:ext>
            </a:extLst>
          </p:cNvPr>
          <p:cNvSpPr txBox="1"/>
          <p:nvPr/>
        </p:nvSpPr>
        <p:spPr>
          <a:xfrm>
            <a:off x="152400" y="3536794"/>
            <a:ext cx="4495800" cy="15966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Hour </a:t>
            </a:r>
            <a:r>
              <a:rPr lang="ko-KR" altLang="en-US" sz="32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생성</a:t>
            </a:r>
            <a:endParaRPr 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E87D-A748-438A-B7DA-C7308B60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66" y="5163553"/>
            <a:ext cx="8166185" cy="4180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534648-0B4D-4C0A-BC31-1352EAE7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54" y="5944877"/>
            <a:ext cx="6853723" cy="39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8">
            <a:extLst>
              <a:ext uri="{FF2B5EF4-FFF2-40B4-BE49-F238E27FC236}">
                <a16:creationId xmlns:a16="http://schemas.microsoft.com/office/drawing/2014/main" id="{F622D1E1-13A8-4620-915A-0641B7354BA4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88B58-0F92-4F20-ACB5-3D0169EA3B57}"/>
              </a:ext>
            </a:extLst>
          </p:cNvPr>
          <p:cNvSpPr txBox="1"/>
          <p:nvPr/>
        </p:nvSpPr>
        <p:spPr>
          <a:xfrm rot="16200000">
            <a:off x="2732039" y="5753212"/>
            <a:ext cx="1292662" cy="965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9B57656-5876-4277-A9D3-62CE32766188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거래 건수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50F46-1C74-4C8F-884D-30FE6F9D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16597"/>
            <a:ext cx="8732867" cy="26699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AE188B-8100-49F1-8372-A8CA1983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96100"/>
            <a:ext cx="18288000" cy="2669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5C0E2C-1785-479C-908F-36717E28C7C2}"/>
              </a:ext>
            </a:extLst>
          </p:cNvPr>
          <p:cNvSpPr txBox="1"/>
          <p:nvPr/>
        </p:nvSpPr>
        <p:spPr>
          <a:xfrm>
            <a:off x="6324600" y="1014264"/>
            <a:ext cx="8732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각 업종별로 무엇을 분석 할 지 정했다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시간대 별 업종의 평균 매출금액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&amp;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거래건수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5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ACF2A-B7D6-405A-B35C-B4D757631666}"/>
              </a:ext>
            </a:extLst>
          </p:cNvPr>
          <p:cNvSpPr txBox="1"/>
          <p:nvPr/>
        </p:nvSpPr>
        <p:spPr>
          <a:xfrm>
            <a:off x="7778545" y="1561929"/>
            <a:ext cx="11811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한식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시간대 별 거래 건수를 그래프로 표시했을 때 단위가 다른 업종에 비해 컸다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요식업계에 한식 음식점업이 차지하는 비중이 크고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이가 끼치는 영향이 상당할 것으로 예측된다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br>
              <a:rPr lang="ko-KR" altLang="en-US" dirty="0">
                <a:solidFill>
                  <a:schemeClr val="bg1"/>
                </a:solidFill>
              </a:rPr>
            </a:b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808D1E8-B80F-423F-AFD4-1FBA256D6281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453A9FA-1DD3-48C8-9CB7-9AA88C1C30CA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거래 건수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56FB9-3EFE-4323-B394-079EA755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901640"/>
            <a:ext cx="7827261" cy="114283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8410341-1BB7-4293-8A30-F247DCCA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71511"/>
            <a:ext cx="1238864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8">
            <a:extLst>
              <a:ext uri="{FF2B5EF4-FFF2-40B4-BE49-F238E27FC236}">
                <a16:creationId xmlns:a16="http://schemas.microsoft.com/office/drawing/2014/main" id="{F622D1E1-13A8-4620-915A-0641B7354BA4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9FBBF90-E302-4F7D-A21E-FF0FE106752A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 평균 매출금액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B3A39-BE96-417D-BE7D-D407D30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" y="3046120"/>
            <a:ext cx="7976534" cy="2579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1A428E-2F76-47D6-8A3C-E5CAFCEB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" y="7008428"/>
            <a:ext cx="18380869" cy="247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88B58-0F92-4F20-ACB5-3D0169EA3B57}"/>
              </a:ext>
            </a:extLst>
          </p:cNvPr>
          <p:cNvSpPr txBox="1"/>
          <p:nvPr/>
        </p:nvSpPr>
        <p:spPr>
          <a:xfrm rot="16200000">
            <a:off x="2732039" y="5753212"/>
            <a:ext cx="1292662" cy="965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7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8">
            <a:extLst>
              <a:ext uri="{FF2B5EF4-FFF2-40B4-BE49-F238E27FC236}">
                <a16:creationId xmlns:a16="http://schemas.microsoft.com/office/drawing/2014/main" id="{F622D1E1-13A8-4620-915A-0641B7354BA4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9FBBF90-E302-4F7D-A21E-FF0FE106752A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 평균 매출금액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EDA8B6-6EED-4A0A-92EE-A5D5AA90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561" y="4405312"/>
            <a:ext cx="7296039" cy="14763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40B3835-DA3D-4559-B867-63C7EDA3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70" y="3209661"/>
            <a:ext cx="13531260" cy="66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8011D2-98F4-4102-B6E3-1A0CE87E7052}"/>
              </a:ext>
            </a:extLst>
          </p:cNvPr>
          <p:cNvSpPr txBox="1"/>
          <p:nvPr/>
        </p:nvSpPr>
        <p:spPr>
          <a:xfrm>
            <a:off x="533400" y="1417879"/>
            <a:ext cx="6096000" cy="82791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festFood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newff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festFood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bakery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(bakery)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beverage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(beverage)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chicken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(chicken)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bvRetail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newbvRe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bvRetail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kimbab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newkimbab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kimbab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china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newchina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(china)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korea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newkorea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korea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ffTakeout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newffTake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ffTakeout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west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newwest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(west)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etcDrink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newetcD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etcDrink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etcForeign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newetcF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etcForeign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japan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음수 제거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newjapan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refund_remove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(japan)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56E28-252B-4ABD-8B8B-6834E8085938}"/>
              </a:ext>
            </a:extLst>
          </p:cNvPr>
          <p:cNvSpPr txBox="1"/>
          <p:nvPr/>
        </p:nvSpPr>
        <p:spPr>
          <a:xfrm>
            <a:off x="7162800" y="2171700"/>
            <a:ext cx="9651206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그룹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중식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음식업점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한식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음식업점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서양식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음식업점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김밥 및 기타 간이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음식업점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newchina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newkorea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newwest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newkimbab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B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그룹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음료 소매업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주점업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일식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음식업점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newbvRe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newetcD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newjapan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그룹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피자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햄버거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샌드위치 및 유사 음식점업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제과점업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newff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그룹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비알콜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음료점업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간이음식 포장 판매 전문점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newbv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newffTake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그룹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치킨 전문점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외국식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음식점업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newetcF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4EE5E4C-5A6A-48A5-A786-EB1758093717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2F04527-2F44-4793-91B3-481035A103CD}"/>
              </a:ext>
            </a:extLst>
          </p:cNvPr>
          <p:cNvSpPr txBox="1"/>
          <p:nvPr/>
        </p:nvSpPr>
        <p:spPr>
          <a:xfrm>
            <a:off x="6049738" y="565307"/>
            <a:ext cx="9037862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그룹으로 나누기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/ A, B, C, D, </a:t>
            </a:r>
            <a:r>
              <a:rPr lang="en-US" altLang="ko-KR" sz="3600" b="1" dirty="0" err="1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etc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4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8">
            <a:extLst>
              <a:ext uri="{FF2B5EF4-FFF2-40B4-BE49-F238E27FC236}">
                <a16:creationId xmlns:a16="http://schemas.microsoft.com/office/drawing/2014/main" id="{F622D1E1-13A8-4620-915A-0641B7354BA4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6C8A0A1-3F3A-4CC6-8625-F00AA69B814D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양상 파악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평균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AF07042-A433-487A-A8CD-93AE7E39B2BD}"/>
              </a:ext>
            </a:extLst>
          </p:cNvPr>
          <p:cNvSpPr txBox="1"/>
          <p:nvPr/>
        </p:nvSpPr>
        <p:spPr>
          <a:xfrm>
            <a:off x="177800" y="2516360"/>
            <a:ext cx="4851400" cy="7983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100" dirty="0">
                <a:solidFill>
                  <a:srgbClr val="EEEEEE"/>
                </a:solidFill>
                <a:latin typeface="에스코어 드림 2 ExtraLight" pitchFamily="34" charset="0"/>
              </a:rPr>
              <a:t>1.  4</a:t>
            </a:r>
            <a:r>
              <a:rPr lang="ko-KR" altLang="en-US" sz="3200" kern="0" spc="-100" dirty="0">
                <a:solidFill>
                  <a:srgbClr val="EEEEEE"/>
                </a:solidFill>
                <a:latin typeface="에스코어 드림 2 ExtraLight" pitchFamily="34" charset="0"/>
              </a:rPr>
              <a:t>개로 나누어 그리기</a:t>
            </a:r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BB87F-A13D-47A5-AD13-8CD07DA4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3314700"/>
            <a:ext cx="9169400" cy="5837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B02E5E-E256-4A38-B5ED-4C46FF30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314699"/>
            <a:ext cx="8940800" cy="58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CA328DA-B818-41F2-883E-FA5B99DA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28900"/>
            <a:ext cx="11887200" cy="75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59F72-0C0C-471C-B3E9-983CD75C8E32}"/>
              </a:ext>
            </a:extLst>
          </p:cNvPr>
          <p:cNvSpPr txBox="1"/>
          <p:nvPr/>
        </p:nvSpPr>
        <p:spPr>
          <a:xfrm>
            <a:off x="13411200" y="4914900"/>
            <a:ext cx="4572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통계수치를 통해 시간대별 이용 건수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시간대 별 매출액 합계의 </a:t>
            </a:r>
            <a:r>
              <a:rPr lang="ko-KR" altLang="en-US" sz="2000" b="0" i="0" u="none" strike="noStrike" dirty="0">
                <a:solidFill>
                  <a:srgbClr val="92D05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양상이 비슷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업종들의 그룹화가 가능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7BF0912-A6EE-4D24-A5A5-F352A97F3EDF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EF3B2C3-1B30-4B03-AAD1-EAE423D094E3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양상 파악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평균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7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51F327D-7343-438E-9D94-4BEF5527F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2211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E7E1F8C-8D03-4339-9FA7-936E34285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11602"/>
              </p:ext>
            </p:extLst>
          </p:nvPr>
        </p:nvGraphicFramePr>
        <p:xfrm>
          <a:off x="738981" y="2898749"/>
          <a:ext cx="16810037" cy="7027081"/>
        </p:xfrm>
        <a:graphic>
          <a:graphicData uri="http://schemas.openxmlformats.org/drawingml/2006/table">
            <a:tbl>
              <a:tblPr/>
              <a:tblGrid>
                <a:gridCol w="2286957">
                  <a:extLst>
                    <a:ext uri="{9D8B030D-6E8A-4147-A177-3AD203B41FA5}">
                      <a16:colId xmlns:a16="http://schemas.microsoft.com/office/drawing/2014/main" val="1522911737"/>
                    </a:ext>
                  </a:extLst>
                </a:gridCol>
                <a:gridCol w="7781087">
                  <a:extLst>
                    <a:ext uri="{9D8B030D-6E8A-4147-A177-3AD203B41FA5}">
                      <a16:colId xmlns:a16="http://schemas.microsoft.com/office/drawing/2014/main" val="1128138385"/>
                    </a:ext>
                  </a:extLst>
                </a:gridCol>
                <a:gridCol w="6741993">
                  <a:extLst>
                    <a:ext uri="{9D8B030D-6E8A-4147-A177-3AD203B41FA5}">
                      <a16:colId xmlns:a16="http://schemas.microsoft.com/office/drawing/2014/main" val="4275007929"/>
                    </a:ext>
                  </a:extLst>
                </a:gridCol>
              </a:tblGrid>
              <a:tr h="6749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구분</a:t>
                      </a:r>
                      <a:r>
                        <a:rPr lang="en-US" altLang="ko-KR" sz="2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2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그룹</a:t>
                      </a:r>
                      <a:r>
                        <a:rPr lang="en-US" altLang="ko-KR" sz="2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ko-KR" altLang="en-US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endParaRPr lang="ko-KR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기존</a:t>
                      </a:r>
                      <a:endParaRPr lang="ko-KR" altLang="en-US" sz="2400" b="1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97363"/>
                  </a:ext>
                </a:extLst>
              </a:tr>
              <a:tr h="1300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중식 음식점업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한식 음식점업 서양식 음식점업 김밥 및 기타 간이 음식점업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~14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, 17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~20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2099"/>
                  </a:ext>
                </a:extLst>
              </a:tr>
              <a:tr h="10753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B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음료 소매업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기타 </a:t>
                      </a:r>
                      <a:r>
                        <a:rPr lang="ko-KR" alt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주점업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~14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 사이에 이용률이 살짝 증가하긴 하나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그 증가폭이 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그룹과 달리 미세할 </a:t>
                      </a:r>
                      <a:r>
                        <a:rPr lang="ko-KR" altLang="en-US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정도고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오히려 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17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시에서 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시까지 </a:t>
                      </a:r>
                      <a:b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96699"/>
                  </a:ext>
                </a:extLst>
              </a:tr>
              <a:tr h="10867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피자</a:t>
                      </a:r>
                      <a:r>
                        <a:rPr lang="en-US" altLang="ko-KR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햄버거</a:t>
                      </a:r>
                      <a:r>
                        <a:rPr lang="en-US" altLang="ko-KR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샌드위치 및 유사 </a:t>
                      </a:r>
                      <a:r>
                        <a:rPr lang="ko-KR" alt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음식점업제과점업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오후 시간 이후로 꾸준한 이용률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99796"/>
                  </a:ext>
                </a:extLst>
              </a:tr>
              <a:tr h="7843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비알코올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음료점업과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간이음식 포장 판매 전문업종</a:t>
                      </a:r>
                      <a:endParaRPr lang="ko-KR" altLang="en-US" sz="22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둘은 아침 시간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오전 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에 시간대별 매출액 평균이 유의할 정도로 높은 값을 보이고 그 이후는 거의 평평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40646"/>
                  </a:ext>
                </a:extLst>
              </a:tr>
              <a:tr h="7843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Etc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기타 </a:t>
                      </a:r>
                      <a:r>
                        <a:rPr lang="ko-KR" altLang="en-US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외국식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음식점업</a:t>
                      </a:r>
                      <a:r>
                        <a:rPr lang="en-US" altLang="ko-KR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치킨 전문점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04291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D17B445E-1F80-42DE-AFA2-967E7B1C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914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47BCB-6C62-4DCA-BE29-828052C22AAA}"/>
              </a:ext>
            </a:extLst>
          </p:cNvPr>
          <p:cNvSpPr txBox="1"/>
          <p:nvPr/>
        </p:nvSpPr>
        <p:spPr>
          <a:xfrm>
            <a:off x="7473474" y="1777978"/>
            <a:ext cx="999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개의 업종을 매출 시간에 따라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가지의 경향성으로 요약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0D7C4BF3-AD25-45C4-B270-E4214F1C12FF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21DE1704-5112-4848-A508-A9FB95E7E566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그룹화 상세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074" y="-266700"/>
            <a:ext cx="8268326" cy="10923242"/>
            <a:chOff x="10172074" y="-408923"/>
            <a:chExt cx="8298988" cy="110654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074" y="-408923"/>
              <a:ext cx="8298988" cy="1106546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1966" y="847877"/>
            <a:ext cx="6201750" cy="22451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504E246-5E0C-4718-9DC2-B381486355DC}"/>
              </a:ext>
            </a:extLst>
          </p:cNvPr>
          <p:cNvSpPr txBox="1"/>
          <p:nvPr/>
        </p:nvSpPr>
        <p:spPr>
          <a:xfrm>
            <a:off x="3438185" y="472022"/>
            <a:ext cx="4191000" cy="20533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800" b="1" kern="0" spc="3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스퀘어 ExtraBold" pitchFamily="34" charset="0"/>
              </a:rPr>
              <a:t>목차</a:t>
            </a:r>
            <a:endParaRPr 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5F215E7-55F6-4427-B9AC-7C4DF0142F87}"/>
              </a:ext>
            </a:extLst>
          </p:cNvPr>
          <p:cNvSpPr txBox="1"/>
          <p:nvPr/>
        </p:nvSpPr>
        <p:spPr>
          <a:xfrm>
            <a:off x="1447800" y="1970468"/>
            <a:ext cx="5029912" cy="1498446"/>
          </a:xfrm>
          <a:prstGeom prst="rect">
            <a:avLst/>
          </a:prstGeom>
          <a:noFill/>
        </p:spPr>
        <p:txBody>
          <a:bodyPr wrap="square" rtlCol="0"/>
          <a:lstStyle/>
          <a:p>
            <a:pPr marL="914400" indent="-914400" algn="just">
              <a:lnSpc>
                <a:spcPct val="130000"/>
              </a:lnSpc>
              <a:buAutoNum type="arabicPeriod"/>
            </a:pPr>
            <a:r>
              <a:rPr lang="ko-KR" altLang="en-US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서론</a:t>
            </a: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-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연구의 필요성 및 배경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-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목적</a:t>
            </a:r>
            <a:endParaRPr lang="en-US" altLang="ko-KR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2. </a:t>
            </a:r>
            <a:r>
              <a:rPr lang="ko-KR" altLang="en-US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연구방법</a:t>
            </a: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-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데이터 소개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-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전처리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ko-KR" sz="16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3. </a:t>
            </a:r>
            <a:r>
              <a:rPr lang="ko-KR" altLang="en-US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분석 과정</a:t>
            </a: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-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시각화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ko-KR" sz="16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4. </a:t>
            </a:r>
            <a:r>
              <a:rPr lang="ko-KR" altLang="en-US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연구 결과</a:t>
            </a: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ko-KR" sz="14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4500" dirty="0">
                <a:solidFill>
                  <a:srgbClr val="FFE0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나눔바른고딕" pitchFamily="34" charset="0"/>
              </a:rPr>
              <a:t>5. Q&amp;A</a:t>
            </a:r>
          </a:p>
          <a:p>
            <a:pPr marL="914400" indent="-914400" algn="just">
              <a:buAutoNum type="arabicPeriod"/>
            </a:pP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marL="914400" indent="-914400" algn="just">
              <a:buAutoNum type="arabicPeriod"/>
            </a:pPr>
            <a:endParaRPr lang="en-US" altLang="ko-KR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나눔바른고딕" pitchFamily="34" charset="0"/>
            </a:endParaRPr>
          </a:p>
          <a:p>
            <a:pPr algn="just"/>
            <a:endParaRPr lang="en-US" sz="4500" dirty="0">
              <a:solidFill>
                <a:srgbClr val="FFE0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03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9E893E1-CBC5-40D5-B71B-44007053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5" y="6563279"/>
            <a:ext cx="5962391" cy="2879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CFD81-6BC4-4CE0-97D9-81407E20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96684"/>
            <a:ext cx="5963526" cy="2871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B2F22-CDA1-4B4B-B540-FC705BD2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58" y="2561719"/>
            <a:ext cx="5942553" cy="2861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752D34-D986-41D1-9230-63338938C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770" y="6512855"/>
            <a:ext cx="5888641" cy="2853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57BF0912-A6EE-4D24-A5A5-F352A97F3EDF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EDA7690-A67A-4706-8CE6-96A35ECBB8E5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 </a:t>
            </a:r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: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양상 파악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80E8D-B12D-4B3B-8C2E-236938949089}"/>
              </a:ext>
            </a:extLst>
          </p:cNvPr>
          <p:cNvSpPr txBox="1"/>
          <p:nvPr/>
        </p:nvSpPr>
        <p:spPr>
          <a:xfrm>
            <a:off x="1911335" y="2749801"/>
            <a:ext cx="2175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A</a:t>
            </a:r>
            <a:endParaRPr lang="ko-KR" altLang="en-US" sz="13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6BEAA-AFCC-46A6-9FCF-8DFC751B03B4}"/>
              </a:ext>
            </a:extLst>
          </p:cNvPr>
          <p:cNvSpPr txBox="1"/>
          <p:nvPr/>
        </p:nvSpPr>
        <p:spPr>
          <a:xfrm>
            <a:off x="9899234" y="2764369"/>
            <a:ext cx="20625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B</a:t>
            </a:r>
            <a:endParaRPr lang="ko-KR" altLang="en-US" sz="13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AD755-3AFE-41FB-880C-A6DE93665E0E}"/>
              </a:ext>
            </a:extLst>
          </p:cNvPr>
          <p:cNvSpPr txBox="1"/>
          <p:nvPr/>
        </p:nvSpPr>
        <p:spPr>
          <a:xfrm>
            <a:off x="1850497" y="6779465"/>
            <a:ext cx="2175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C</a:t>
            </a:r>
            <a:endParaRPr lang="ko-KR" altLang="en-US" sz="13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A022AE-AB08-4D28-8BFF-8D644E61CB3B}"/>
              </a:ext>
            </a:extLst>
          </p:cNvPr>
          <p:cNvSpPr txBox="1"/>
          <p:nvPr/>
        </p:nvSpPr>
        <p:spPr>
          <a:xfrm>
            <a:off x="9914596" y="6735055"/>
            <a:ext cx="20625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D</a:t>
            </a:r>
            <a:endParaRPr lang="ko-KR" altLang="en-US" sz="13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3EC012-0057-4E46-BBAA-F6A3130F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388" y="3484283"/>
            <a:ext cx="6553200" cy="33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4D6B7B-19A4-4FFF-8A7E-DA4FA2CE9280}"/>
              </a:ext>
            </a:extLst>
          </p:cNvPr>
          <p:cNvSpPr txBox="1"/>
          <p:nvPr/>
        </p:nvSpPr>
        <p:spPr>
          <a:xfrm>
            <a:off x="14310713" y="3650942"/>
            <a:ext cx="30621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err="1"/>
              <a:t>Etc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820590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51F327D-7343-438E-9D94-4BEF5527F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2211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D17B445E-1F80-42DE-AFA2-967E7B1C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914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B17C-0868-44BA-8D02-D67E78ECB9CA}"/>
              </a:ext>
            </a:extLst>
          </p:cNvPr>
          <p:cNvSpPr txBox="1"/>
          <p:nvPr/>
        </p:nvSpPr>
        <p:spPr>
          <a:xfrm>
            <a:off x="8648700" y="4517150"/>
            <a:ext cx="113458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region’ 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변수에서 앞 두 글자를 추출하여 도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광역시 단위로 나타냄</a:t>
            </a:r>
            <a:endParaRPr lang="ko-KR" altLang="en-US" sz="2400" b="0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8E6-27C4-47A4-BA68-DBAB9EDB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04" y="3648896"/>
            <a:ext cx="6400800" cy="29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68A801-F827-402A-B4D1-C0549D5FFDD2}"/>
              </a:ext>
            </a:extLst>
          </p:cNvPr>
          <p:cNvSpPr txBox="1"/>
          <p:nvPr/>
        </p:nvSpPr>
        <p:spPr>
          <a:xfrm>
            <a:off x="3962400" y="186918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그룹화된 업종끼리 지역별 분석</a:t>
            </a: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0BE85376-126D-43C5-B4B4-C64F3CBC6D91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 </a:t>
            </a:r>
            <a:r>
              <a:rPr lang="en-US" altLang="ko-KR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- 2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4B6F630-FC77-4853-9189-A231EAC103E1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지역별 분석 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1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6507737" y="3823750"/>
            <a:ext cx="2923441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01. group</a:t>
            </a:r>
            <a:endParaRPr lang="en-US" sz="3200" dirty="0"/>
          </a:p>
        </p:txBody>
      </p:sp>
      <p:sp>
        <p:nvSpPr>
          <p:cNvPr id="12" name="Object 12"/>
          <p:cNvSpPr txBox="1"/>
          <p:nvPr/>
        </p:nvSpPr>
        <p:spPr>
          <a:xfrm>
            <a:off x="8077200" y="4908807"/>
            <a:ext cx="3714023" cy="7474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02. type of business</a:t>
            </a:r>
            <a:endParaRPr lang="en-US" sz="3200" dirty="0"/>
          </a:p>
        </p:txBody>
      </p:sp>
      <p:sp>
        <p:nvSpPr>
          <p:cNvPr id="13" name="Object 13"/>
          <p:cNvSpPr txBox="1"/>
          <p:nvPr/>
        </p:nvSpPr>
        <p:spPr>
          <a:xfrm>
            <a:off x="10287000" y="3850771"/>
            <a:ext cx="371402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03. hour</a:t>
            </a:r>
            <a:endParaRPr lang="en-US" sz="3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23037" y="-14288"/>
            <a:ext cx="6451685" cy="10539800"/>
            <a:chOff x="-84338" y="-132719"/>
            <a:chExt cx="6451685" cy="105398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338" y="-132719"/>
              <a:ext cx="6451685" cy="105398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0ACFEF-C626-4668-A8C8-502F17C37E01}"/>
              </a:ext>
            </a:extLst>
          </p:cNvPr>
          <p:cNvSpPr txBox="1"/>
          <p:nvPr/>
        </p:nvSpPr>
        <p:spPr>
          <a:xfrm>
            <a:off x="7010400" y="701570"/>
            <a:ext cx="10744200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a[[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type_of_business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'amount'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groupB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b[[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type_of_business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'amount'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groupC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c[[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type_of_business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'amount'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groupD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d[[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type_of_business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'amount'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groupEtc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'group'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type_of_business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'amount'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'Do'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allData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pd.concat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groupB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groupC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groupD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groupEtc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allData.head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B89AF940-0BE6-4380-B515-82553B85CCFB}"/>
              </a:ext>
            </a:extLst>
          </p:cNvPr>
          <p:cNvSpPr txBox="1"/>
          <p:nvPr/>
        </p:nvSpPr>
        <p:spPr>
          <a:xfrm>
            <a:off x="12761360" y="4908806"/>
            <a:ext cx="371402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04. amount</a:t>
            </a:r>
            <a:endParaRPr lang="en-US" sz="3200"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80E8766A-9BB0-4E7E-8F9B-623E3F1C60CE}"/>
              </a:ext>
            </a:extLst>
          </p:cNvPr>
          <p:cNvSpPr txBox="1"/>
          <p:nvPr/>
        </p:nvSpPr>
        <p:spPr>
          <a:xfrm>
            <a:off x="14762337" y="3850771"/>
            <a:ext cx="371402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05. Do</a:t>
            </a:r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5D905-3055-4739-AB07-E1B1AF96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48" y="6057900"/>
            <a:ext cx="9307100" cy="3928817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5484C4AF-9F28-40AC-81BE-F15D961CAA27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3B1FB061-F477-47D5-9386-397347B10695}"/>
              </a:ext>
            </a:extLst>
          </p:cNvPr>
          <p:cNvSpPr txBox="1"/>
          <p:nvPr/>
        </p:nvSpPr>
        <p:spPr>
          <a:xfrm>
            <a:off x="725193" y="494059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필요한 변수만 선택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6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1974C18-6FAB-4EDD-AD85-12DA1858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-1"/>
            <a:ext cx="10122354" cy="10287001"/>
          </a:xfrm>
          <a:prstGeom prst="rect">
            <a:avLst/>
          </a:prstGeom>
        </p:spPr>
      </p:pic>
      <p:sp>
        <p:nvSpPr>
          <p:cNvPr id="21" name="Object 17">
            <a:extLst>
              <a:ext uri="{FF2B5EF4-FFF2-40B4-BE49-F238E27FC236}">
                <a16:creationId xmlns:a16="http://schemas.microsoft.com/office/drawing/2014/main" id="{299A7FA5-62CA-4097-93EE-1F7BEC9B9F78}"/>
              </a:ext>
            </a:extLst>
          </p:cNvPr>
          <p:cNvSpPr txBox="1"/>
          <p:nvPr/>
        </p:nvSpPr>
        <p:spPr>
          <a:xfrm>
            <a:off x="324255" y="1806138"/>
            <a:ext cx="7010400" cy="7302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000" b="1" dirty="0">
                <a:solidFill>
                  <a:srgbClr val="92D050"/>
                </a:solidFill>
                <a:latin typeface="나눔스퀘어 Bold" pitchFamily="34" charset="0"/>
              </a:rPr>
              <a:t>&lt;</a:t>
            </a:r>
            <a:r>
              <a:rPr lang="ko-KR" altLang="en-US" sz="4000" b="1" dirty="0">
                <a:solidFill>
                  <a:srgbClr val="92D050"/>
                </a:solidFill>
                <a:latin typeface="나눔스퀘어 Bold" pitchFamily="34" charset="0"/>
              </a:rPr>
              <a:t>교차분석표</a:t>
            </a:r>
            <a:r>
              <a:rPr lang="en-US" altLang="ko-KR" sz="4000" b="1" dirty="0">
                <a:solidFill>
                  <a:srgbClr val="92D050"/>
                </a:solidFill>
                <a:latin typeface="나눔스퀘어 Bold" pitchFamily="34" charset="0"/>
              </a:rPr>
              <a:t>&gt;</a:t>
            </a:r>
            <a:endParaRPr lang="en-US" sz="1200" b="1" dirty="0">
              <a:solidFill>
                <a:srgbClr val="92D05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84CDE-D2F5-4787-85E3-50E78DD5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13" y="4457700"/>
            <a:ext cx="15513574" cy="43946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196D88-2D6C-4F26-A92F-209DED105B29}"/>
              </a:ext>
            </a:extLst>
          </p:cNvPr>
          <p:cNvSpPr txBox="1"/>
          <p:nvPr/>
        </p:nvSpPr>
        <p:spPr>
          <a:xfrm>
            <a:off x="324255" y="2659981"/>
            <a:ext cx="7543800" cy="730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 =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pd.crosstab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allData.group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allData.Do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0346194-93BE-4FE8-A4F7-E0A226CC4E17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51F327D-7343-438E-9D94-4BEF5527F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2211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D17B445E-1F80-42DE-AFA2-967E7B1C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914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6C5FDD4-CE14-4A71-BCC7-098B2A29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7604" r="6122" b="8715"/>
          <a:stretch/>
        </p:blipFill>
        <p:spPr bwMode="auto">
          <a:xfrm>
            <a:off x="9799637" y="843526"/>
            <a:ext cx="6781800" cy="859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D6CF02-2985-4321-820C-8DD5BC44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1" y="2476940"/>
            <a:ext cx="7171459" cy="563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4C304DAA-5FBA-4927-A15F-CE3C51CDA4CA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F85ABFC-EA63-401C-AF5E-3FE073F546D4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지역별 그룹 시각화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B6D75-52F5-43CB-96BB-145029265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72" y="7869127"/>
            <a:ext cx="6876328" cy="19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51F327D-7343-438E-9D94-4BEF5527F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2211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D17B445E-1F80-42DE-AFA2-967E7B1C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914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EE229E08-7457-435F-8BD0-F7BFAFCB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503" y="888603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5A34038E-F919-46C7-A151-F3C12E6D0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856" y="6943371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F118FA2-7ECC-412D-A71B-148020D9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13" y="3626640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FB736B90-622E-4283-9F07-DC8B2B1D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8" y="7002481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C13E3723-F1AD-44DD-886C-BB6EEE23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57" y="867965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8AAFD5A6-2F0E-4B13-A5E6-AD42C655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630" y="871935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11AD5DA4-0974-4CE8-8ECC-A18CDFFC7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8" y="3696503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73E16499-BB7F-4529-A220-C1D36243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00" y="3696503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>
            <a:extLst>
              <a:ext uri="{FF2B5EF4-FFF2-40B4-BE49-F238E27FC236}">
                <a16:creationId xmlns:a16="http://schemas.microsoft.com/office/drawing/2014/main" id="{E93F2EF1-07D5-4C4E-8E29-66D06DFD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97" y="3551631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>
            <a:extLst>
              <a:ext uri="{FF2B5EF4-FFF2-40B4-BE49-F238E27FC236}">
                <a16:creationId xmlns:a16="http://schemas.microsoft.com/office/drawing/2014/main" id="{2EFBA9D3-73D7-4655-8B91-CB58AC0E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57" y="3593517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>
            <a:extLst>
              <a:ext uri="{FF2B5EF4-FFF2-40B4-BE49-F238E27FC236}">
                <a16:creationId xmlns:a16="http://schemas.microsoft.com/office/drawing/2014/main" id="{AFFC5979-8F7E-42CF-8FE7-E8AFF245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629" y="3551631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>
            <a:extLst>
              <a:ext uri="{FF2B5EF4-FFF2-40B4-BE49-F238E27FC236}">
                <a16:creationId xmlns:a16="http://schemas.microsoft.com/office/drawing/2014/main" id="{0644300D-32D2-4E18-9419-B35B0605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484" y="3626641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>
            <a:extLst>
              <a:ext uri="{FF2B5EF4-FFF2-40B4-BE49-F238E27FC236}">
                <a16:creationId xmlns:a16="http://schemas.microsoft.com/office/drawing/2014/main" id="{88A5A9C5-83E8-4355-892D-E99CCF6E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7" y="6940204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>
            <a:extLst>
              <a:ext uri="{FF2B5EF4-FFF2-40B4-BE49-F238E27FC236}">
                <a16:creationId xmlns:a16="http://schemas.microsoft.com/office/drawing/2014/main" id="{3C270EA1-AC4A-415B-86AE-2E9FFBEF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82" y="7002480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4" name="Picture 34">
            <a:extLst>
              <a:ext uri="{FF2B5EF4-FFF2-40B4-BE49-F238E27FC236}">
                <a16:creationId xmlns:a16="http://schemas.microsoft.com/office/drawing/2014/main" id="{489BE25F-8409-4A57-92FB-611DD67B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6943372"/>
            <a:ext cx="22098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6" name="Picture 36">
            <a:extLst>
              <a:ext uri="{FF2B5EF4-FFF2-40B4-BE49-F238E27FC236}">
                <a16:creationId xmlns:a16="http://schemas.microsoft.com/office/drawing/2014/main" id="{507C50ED-A567-4D03-9398-ECE57C11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56" y="6940203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8" name="Picture 38">
            <a:extLst>
              <a:ext uri="{FF2B5EF4-FFF2-40B4-BE49-F238E27FC236}">
                <a16:creationId xmlns:a16="http://schemas.microsoft.com/office/drawing/2014/main" id="{3EA4AB54-A1F3-43FC-AC9F-CC9F7937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106" y="6944959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bject 8">
            <a:extLst>
              <a:ext uri="{FF2B5EF4-FFF2-40B4-BE49-F238E27FC236}">
                <a16:creationId xmlns:a16="http://schemas.microsoft.com/office/drawing/2014/main" id="{B5AEAB39-4AA7-4AD4-A474-398BC6F3296F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CC4B32CA-BBCA-4066-A4C2-1B278CDBCCC8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지역별 그룹 시각화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927E5-C79E-4CE9-AF0C-812E7DC608AE}"/>
              </a:ext>
            </a:extLst>
          </p:cNvPr>
          <p:cNvSpPr txBox="1"/>
          <p:nvPr/>
        </p:nvSpPr>
        <p:spPr>
          <a:xfrm>
            <a:off x="10716521" y="920514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광주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15ECF8-3A3F-4958-842B-52D1A6E41B6F}"/>
              </a:ext>
            </a:extLst>
          </p:cNvPr>
          <p:cNvSpPr txBox="1"/>
          <p:nvPr/>
        </p:nvSpPr>
        <p:spPr>
          <a:xfrm>
            <a:off x="15942395" y="975624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447CF-DC8B-446F-A0CB-1B37AF13E42B}"/>
              </a:ext>
            </a:extLst>
          </p:cNvPr>
          <p:cNvSpPr txBox="1"/>
          <p:nvPr/>
        </p:nvSpPr>
        <p:spPr>
          <a:xfrm>
            <a:off x="13588316" y="941453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8C0CF-A980-4521-B5F3-03AA5131152B}"/>
              </a:ext>
            </a:extLst>
          </p:cNvPr>
          <p:cNvSpPr txBox="1"/>
          <p:nvPr/>
        </p:nvSpPr>
        <p:spPr>
          <a:xfrm>
            <a:off x="16010500" y="3753429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7B9883-9CA0-4AD1-93BF-7CBE6472C83A}"/>
              </a:ext>
            </a:extLst>
          </p:cNvPr>
          <p:cNvSpPr txBox="1"/>
          <p:nvPr/>
        </p:nvSpPr>
        <p:spPr>
          <a:xfrm>
            <a:off x="13463932" y="3560270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울산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A0E61C-07F8-41EA-BF94-A73E6F23F091}"/>
              </a:ext>
            </a:extLst>
          </p:cNvPr>
          <p:cNvSpPr txBox="1"/>
          <p:nvPr/>
        </p:nvSpPr>
        <p:spPr>
          <a:xfrm>
            <a:off x="10711422" y="3605543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1EF99B-8A10-4B3C-84B0-87D02F993EBF}"/>
              </a:ext>
            </a:extLst>
          </p:cNvPr>
          <p:cNvSpPr txBox="1"/>
          <p:nvPr/>
        </p:nvSpPr>
        <p:spPr>
          <a:xfrm>
            <a:off x="8069962" y="3551631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9A15B-5B01-4B0A-AA7F-8C0C9181615C}"/>
              </a:ext>
            </a:extLst>
          </p:cNvPr>
          <p:cNvSpPr txBox="1"/>
          <p:nvPr/>
        </p:nvSpPr>
        <p:spPr>
          <a:xfrm>
            <a:off x="5759553" y="3551631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경남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93F44-726B-4012-9DA1-0140CF32E177}"/>
              </a:ext>
            </a:extLst>
          </p:cNvPr>
          <p:cNvSpPr txBox="1"/>
          <p:nvPr/>
        </p:nvSpPr>
        <p:spPr>
          <a:xfrm>
            <a:off x="692092" y="3662537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4507E5-9214-4EBC-B5EE-B35F6C8081C4}"/>
              </a:ext>
            </a:extLst>
          </p:cNvPr>
          <p:cNvSpPr txBox="1"/>
          <p:nvPr/>
        </p:nvSpPr>
        <p:spPr>
          <a:xfrm>
            <a:off x="3383515" y="3580489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부산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E55E19-6AD6-4AB6-B946-2E9C49BF9D9D}"/>
              </a:ext>
            </a:extLst>
          </p:cNvPr>
          <p:cNvSpPr txBox="1"/>
          <p:nvPr/>
        </p:nvSpPr>
        <p:spPr>
          <a:xfrm>
            <a:off x="692092" y="7002480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전남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0CA97B-7987-4E99-854A-4585723A5D0E}"/>
              </a:ext>
            </a:extLst>
          </p:cNvPr>
          <p:cNvSpPr txBox="1"/>
          <p:nvPr/>
        </p:nvSpPr>
        <p:spPr>
          <a:xfrm>
            <a:off x="3444205" y="6940203"/>
            <a:ext cx="104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645611-0BB8-4689-9E8D-4A95A7B85D62}"/>
              </a:ext>
            </a:extLst>
          </p:cNvPr>
          <p:cNvSpPr txBox="1"/>
          <p:nvPr/>
        </p:nvSpPr>
        <p:spPr>
          <a:xfrm>
            <a:off x="5852996" y="6890701"/>
            <a:ext cx="81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전북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D4BEB-0BF1-47E3-8FBA-24F0771BBC01}"/>
              </a:ext>
            </a:extLst>
          </p:cNvPr>
          <p:cNvSpPr txBox="1"/>
          <p:nvPr/>
        </p:nvSpPr>
        <p:spPr>
          <a:xfrm>
            <a:off x="8422242" y="6932283"/>
            <a:ext cx="81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C723F2-8BA4-4250-8D30-1668FEDAA8B8}"/>
              </a:ext>
            </a:extLst>
          </p:cNvPr>
          <p:cNvSpPr txBox="1"/>
          <p:nvPr/>
        </p:nvSpPr>
        <p:spPr>
          <a:xfrm>
            <a:off x="10849309" y="6921397"/>
            <a:ext cx="81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충남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7AA839-E612-4ABB-B2F1-A26D445471EF}"/>
              </a:ext>
            </a:extLst>
          </p:cNvPr>
          <p:cNvSpPr txBox="1"/>
          <p:nvPr/>
        </p:nvSpPr>
        <p:spPr>
          <a:xfrm>
            <a:off x="13627362" y="6877725"/>
            <a:ext cx="81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충북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E31154-71AE-430D-BEDE-378D4456CB4A}"/>
              </a:ext>
            </a:extLst>
          </p:cNvPr>
          <p:cNvSpPr txBox="1"/>
          <p:nvPr/>
        </p:nvSpPr>
        <p:spPr>
          <a:xfrm>
            <a:off x="16095565" y="6904552"/>
            <a:ext cx="81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경기</a:t>
            </a:r>
          </a:p>
        </p:txBody>
      </p:sp>
    </p:spTree>
    <p:extLst>
      <p:ext uri="{BB962C8B-B14F-4D97-AF65-F5344CB8AC3E}">
        <p14:creationId xmlns:p14="http://schemas.microsoft.com/office/powerpoint/2010/main" val="326112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FF2B5EF4-FFF2-40B4-BE49-F238E27FC236}">
                <a16:creationId xmlns:a16="http://schemas.microsoft.com/office/drawing/2014/main" id="{D17B445E-1F80-42DE-AFA2-967E7B1C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914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0C21CB-CFDF-4E1B-8746-41D97E723718}"/>
              </a:ext>
            </a:extLst>
          </p:cNvPr>
          <p:cNvGrpSpPr/>
          <p:nvPr/>
        </p:nvGrpSpPr>
        <p:grpSpPr>
          <a:xfrm>
            <a:off x="3975099" y="2373313"/>
            <a:ext cx="3200400" cy="2352675"/>
            <a:chOff x="2057400" y="3848100"/>
            <a:chExt cx="3200400" cy="2352675"/>
          </a:xfrm>
        </p:grpSpPr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E8B426C2-DFD1-4AB4-9BD2-59B6790C8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3848100"/>
              <a:ext cx="2200275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5823AE-CD17-4089-8313-956B16D34D0D}"/>
                </a:ext>
              </a:extLst>
            </p:cNvPr>
            <p:cNvSpPr txBox="1"/>
            <p:nvPr/>
          </p:nvSpPr>
          <p:spPr>
            <a:xfrm>
              <a:off x="2209800" y="38481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세종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B94EC7-92CF-46AC-9D0F-73BD52E9B2E8}"/>
              </a:ext>
            </a:extLst>
          </p:cNvPr>
          <p:cNvSpPr txBox="1"/>
          <p:nvPr/>
        </p:nvSpPr>
        <p:spPr>
          <a:xfrm>
            <a:off x="1447800" y="7040974"/>
            <a:ext cx="60293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거래 수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낮은 가장 낮고 인구밀도 낮음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구성된 파이차트 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0DA16C-CCD4-4991-8F3A-888E059FDDDA}"/>
              </a:ext>
            </a:extLst>
          </p:cNvPr>
          <p:cNvGrpSpPr/>
          <p:nvPr/>
        </p:nvGrpSpPr>
        <p:grpSpPr>
          <a:xfrm>
            <a:off x="1096961" y="2373314"/>
            <a:ext cx="3048000" cy="2352675"/>
            <a:chOff x="533400" y="3548852"/>
            <a:chExt cx="3048000" cy="2352675"/>
          </a:xfrm>
        </p:grpSpPr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A73E665F-E963-4F97-A36B-78D9911DD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25" y="3548852"/>
              <a:ext cx="2200275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C83DF3-C668-4C34-A530-F1EECE768565}"/>
                </a:ext>
              </a:extLst>
            </p:cNvPr>
            <p:cNvSpPr txBox="1"/>
            <p:nvPr/>
          </p:nvSpPr>
          <p:spPr>
            <a:xfrm>
              <a:off x="533400" y="3582744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대전</a:t>
              </a:r>
            </a:p>
          </p:txBody>
        </p:sp>
      </p:grpSp>
      <p:pic>
        <p:nvPicPr>
          <p:cNvPr id="17" name="Picture 30">
            <a:extLst>
              <a:ext uri="{FF2B5EF4-FFF2-40B4-BE49-F238E27FC236}">
                <a16:creationId xmlns:a16="http://schemas.microsoft.com/office/drawing/2014/main" id="{CCE42D76-FF54-49D5-A06C-0DC8D05C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5" y="4725988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16B38D21-DA1C-44D3-BADE-DBA33014A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99" y="4759880"/>
            <a:ext cx="22002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586869-29BB-402B-9A14-514F683215BE}"/>
              </a:ext>
            </a:extLst>
          </p:cNvPr>
          <p:cNvSpPr txBox="1"/>
          <p:nvPr/>
        </p:nvSpPr>
        <p:spPr>
          <a:xfrm>
            <a:off x="1063624" y="494141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A81E-1B07-4D4A-91EB-4D2408989EC0}"/>
              </a:ext>
            </a:extLst>
          </p:cNvPr>
          <p:cNvSpPr txBox="1"/>
          <p:nvPr/>
        </p:nvSpPr>
        <p:spPr>
          <a:xfrm>
            <a:off x="4110034" y="483052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DB6C06-AB16-46B4-B122-4B53B160AF11}"/>
              </a:ext>
            </a:extLst>
          </p:cNvPr>
          <p:cNvSpPr txBox="1"/>
          <p:nvPr/>
        </p:nvSpPr>
        <p:spPr>
          <a:xfrm>
            <a:off x="11658600" y="7773466"/>
            <a:ext cx="79089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지역의 </a:t>
            </a:r>
            <a:r>
              <a:rPr lang="ko-KR" altLang="en-US" sz="2400" b="0" i="0" u="none" strike="noStrike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도시발전도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높을수록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분류의 조합이 더 </a:t>
            </a:r>
            <a:r>
              <a:rPr lang="ko-KR" altLang="en-US" sz="2400" b="0" i="0" u="none" strike="noStrike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해짐</a:t>
            </a:r>
            <a:b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0F468F-3896-477E-8DCE-D964BBC612E5}"/>
              </a:ext>
            </a:extLst>
          </p:cNvPr>
          <p:cNvGrpSpPr/>
          <p:nvPr/>
        </p:nvGrpSpPr>
        <p:grpSpPr>
          <a:xfrm>
            <a:off x="11290299" y="2460876"/>
            <a:ext cx="3086100" cy="2352675"/>
            <a:chOff x="5927725" y="6312865"/>
            <a:chExt cx="3086100" cy="23526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CF608-BB25-43B7-8B30-F006658C5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725" y="6312865"/>
              <a:ext cx="2200275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8DD39B-671F-40B1-9B08-85C55E43137F}"/>
                </a:ext>
              </a:extLst>
            </p:cNvPr>
            <p:cNvSpPr txBox="1"/>
            <p:nvPr/>
          </p:nvSpPr>
          <p:spPr>
            <a:xfrm>
              <a:off x="5965825" y="6342946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부산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BD94A8-E394-49BF-96CD-CF19849D81C5}"/>
              </a:ext>
            </a:extLst>
          </p:cNvPr>
          <p:cNvGrpSpPr/>
          <p:nvPr/>
        </p:nvGrpSpPr>
        <p:grpSpPr>
          <a:xfrm>
            <a:off x="11290299" y="4886726"/>
            <a:ext cx="3200400" cy="2352675"/>
            <a:chOff x="8839200" y="6312864"/>
            <a:chExt cx="3200400" cy="2352675"/>
          </a:xfrm>
        </p:grpSpPr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28E48334-B2A9-425D-892D-935585882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6312864"/>
              <a:ext cx="2200275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085DF-3D81-413C-9119-5DC40BBB9712}"/>
                </a:ext>
              </a:extLst>
            </p:cNvPr>
            <p:cNvSpPr txBox="1"/>
            <p:nvPr/>
          </p:nvSpPr>
          <p:spPr>
            <a:xfrm>
              <a:off x="8991600" y="6376838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경기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57414B-04D3-4BC6-9CF5-B1FA8B243812}"/>
              </a:ext>
            </a:extLst>
          </p:cNvPr>
          <p:cNvGrpSpPr/>
          <p:nvPr/>
        </p:nvGrpSpPr>
        <p:grpSpPr>
          <a:xfrm>
            <a:off x="14095412" y="2512504"/>
            <a:ext cx="2200275" cy="2352675"/>
            <a:chOff x="11750675" y="6392798"/>
            <a:chExt cx="2200275" cy="23526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804CE1-F239-41D0-A1FF-D74E4CCD6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0675" y="6392798"/>
              <a:ext cx="2200275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6AEA30-9FF5-432B-9132-02C3A8B55884}"/>
                </a:ext>
              </a:extLst>
            </p:cNvPr>
            <p:cNvSpPr txBox="1"/>
            <p:nvPr/>
          </p:nvSpPr>
          <p:spPr>
            <a:xfrm>
              <a:off x="11750675" y="6393828"/>
              <a:ext cx="885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서울</a:t>
              </a:r>
            </a:p>
          </p:txBody>
        </p:sp>
      </p:grpSp>
      <p:sp>
        <p:nvSpPr>
          <p:cNvPr id="35" name="Object 8">
            <a:extLst>
              <a:ext uri="{FF2B5EF4-FFF2-40B4-BE49-F238E27FC236}">
                <a16:creationId xmlns:a16="http://schemas.microsoft.com/office/drawing/2014/main" id="{05E6705A-D3B5-4B14-951B-905E83202A0C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O3.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분석 과정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33A193C6-9ABB-4BC5-BA3D-24773137C52A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지역별 분석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F9241-97C6-45E5-AEE3-8D3F9CB2B78C}"/>
              </a:ext>
            </a:extLst>
          </p:cNvPr>
          <p:cNvSpPr txBox="1"/>
          <p:nvPr/>
        </p:nvSpPr>
        <p:spPr>
          <a:xfrm>
            <a:off x="7806895" y="4172060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인구밀도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5942D85-E364-419E-BBF6-38FAA9CA12E0}"/>
              </a:ext>
            </a:extLst>
          </p:cNvPr>
          <p:cNvSpPr/>
          <p:nvPr/>
        </p:nvSpPr>
        <p:spPr>
          <a:xfrm flipV="1">
            <a:off x="9337398" y="4011131"/>
            <a:ext cx="533400" cy="52395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174597-7EEF-4F60-B29E-E577E0205298}"/>
              </a:ext>
            </a:extLst>
          </p:cNvPr>
          <p:cNvSpPr txBox="1"/>
          <p:nvPr/>
        </p:nvSpPr>
        <p:spPr>
          <a:xfrm>
            <a:off x="7778320" y="5023197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분류 조합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740EA731-337C-495B-A090-CCD3EE313E6D}"/>
              </a:ext>
            </a:extLst>
          </p:cNvPr>
          <p:cNvSpPr/>
          <p:nvPr/>
        </p:nvSpPr>
        <p:spPr>
          <a:xfrm flipV="1">
            <a:off x="9333690" y="4943802"/>
            <a:ext cx="533400" cy="52395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C5C3D4-79A1-405B-AF23-D5854BD2F879}"/>
              </a:ext>
            </a:extLst>
          </p:cNvPr>
          <p:cNvSpPr/>
          <p:nvPr/>
        </p:nvSpPr>
        <p:spPr>
          <a:xfrm>
            <a:off x="7359220" y="3773122"/>
            <a:ext cx="2805113" cy="2057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26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8">
            <a:extLst>
              <a:ext uri="{FF2B5EF4-FFF2-40B4-BE49-F238E27FC236}">
                <a16:creationId xmlns:a16="http://schemas.microsoft.com/office/drawing/2014/main" id="{F1181EF4-E158-4DE6-A37E-331B79ACDAE2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</a:t>
            </a:r>
            <a:r>
              <a:rPr lang="en-US" altLang="ko-KR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4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 결과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F43117D3-AB56-4EBB-BA9F-D33C8FEBEEC6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시간대별 분석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C4DEE-58AA-4C36-9AE4-845CDD1B9D0C}"/>
              </a:ext>
            </a:extLst>
          </p:cNvPr>
          <p:cNvSpPr txBox="1"/>
          <p:nvPr/>
        </p:nvSpPr>
        <p:spPr>
          <a:xfrm>
            <a:off x="1295399" y="73042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아침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비알코올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음료점업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24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간이음식 포장 판매 전문업종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피자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햄버거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샌드위치 및 유사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제과점업</a:t>
            </a:r>
            <a:endParaRPr lang="ko-KR" altLang="en-US" sz="2400" b="1" dirty="0">
              <a:solidFill>
                <a:schemeClr val="bg1"/>
              </a:solidFill>
              <a:effectLst/>
            </a:endParaRPr>
          </a:p>
          <a:p>
            <a:endParaRPr lang="ko-KR" altLang="en-US" sz="2400" b="1" dirty="0">
              <a:solidFill>
                <a:schemeClr val="bg1"/>
              </a:solidFill>
              <a:effectLst/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F2A9A-C11C-4CF9-81EA-BE68D19B0B91}"/>
              </a:ext>
            </a:extLst>
          </p:cNvPr>
          <p:cNvSpPr txBox="1"/>
          <p:nvPr/>
        </p:nvSpPr>
        <p:spPr>
          <a:xfrm>
            <a:off x="8991600" y="7333370"/>
            <a:ext cx="4590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점심</a:t>
            </a:r>
            <a:r>
              <a:rPr lang="en-US" altLang="ko-KR" sz="2400" b="1" dirty="0">
                <a:solidFill>
                  <a:schemeClr val="bg1"/>
                </a:solidFill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</a:rPr>
              <a:t>저녁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한식의 강세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0293A-52E7-40FF-B1BB-FE72516B56E1}"/>
              </a:ext>
            </a:extLst>
          </p:cNvPr>
          <p:cNvSpPr txBox="1"/>
          <p:nvPr/>
        </p:nvSpPr>
        <p:spPr>
          <a:xfrm>
            <a:off x="12876396" y="7333370"/>
            <a:ext cx="45900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t">
              <a:spcBef>
                <a:spcPts val="1200"/>
              </a:spcBef>
              <a:spcAft>
                <a:spcPts val="1200"/>
              </a:spcAft>
            </a:pPr>
            <a:r>
              <a:rPr lang="ko-KR" altLang="en-US" sz="2400" b="1" dirty="0">
                <a:solidFill>
                  <a:schemeClr val="bg1"/>
                </a:solidFill>
              </a:rPr>
              <a:t>저녁 이후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rtl="0" fontAlgn="t">
              <a:spcBef>
                <a:spcPts val="1200"/>
              </a:spcBef>
              <a:spcAft>
                <a:spcPts val="1200"/>
              </a:spcAft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음료 소매업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기타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주점업</a:t>
            </a:r>
            <a:endParaRPr lang="ko-KR" altLang="en-US" sz="2400" b="1" dirty="0">
              <a:solidFill>
                <a:schemeClr val="bg1"/>
              </a:solidFill>
              <a:effectLst/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A741B6-4AB8-48CF-A076-D0AD9D0F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3386137"/>
            <a:ext cx="3862335" cy="3514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9468D7-E563-4D6C-B158-66859585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399" y="3215516"/>
            <a:ext cx="4583201" cy="35147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7FDD48-2E42-42A0-9011-A5A1E12F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92" y="3378517"/>
            <a:ext cx="4621059" cy="31754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8">
            <a:extLst>
              <a:ext uri="{FF2B5EF4-FFF2-40B4-BE49-F238E27FC236}">
                <a16:creationId xmlns:a16="http://schemas.microsoft.com/office/drawing/2014/main" id="{F1181EF4-E158-4DE6-A37E-331B79ACDAE2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</a:t>
            </a:r>
            <a:r>
              <a:rPr lang="en-US" altLang="ko-KR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4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 결과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F43117D3-AB56-4EBB-BA9F-D33C8FEBEEC6}"/>
              </a:ext>
            </a:extLst>
          </p:cNvPr>
          <p:cNvSpPr txBox="1"/>
          <p:nvPr/>
        </p:nvSpPr>
        <p:spPr>
          <a:xfrm>
            <a:off x="990600" y="1628682"/>
            <a:ext cx="7315200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지역별 분석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7CA456-2C98-444E-9DD8-6868A207CFAC}"/>
              </a:ext>
            </a:extLst>
          </p:cNvPr>
          <p:cNvGrpSpPr/>
          <p:nvPr/>
        </p:nvGrpSpPr>
        <p:grpSpPr>
          <a:xfrm>
            <a:off x="12434464" y="4114800"/>
            <a:ext cx="3338936" cy="2057400"/>
            <a:chOff x="6710359" y="3771900"/>
            <a:chExt cx="2805113" cy="2057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DDA584-B2D5-4C65-95A1-07DA619F046C}"/>
                </a:ext>
              </a:extLst>
            </p:cNvPr>
            <p:cNvSpPr txBox="1"/>
            <p:nvPr/>
          </p:nvSpPr>
          <p:spPr>
            <a:xfrm>
              <a:off x="7158034" y="4170838"/>
              <a:ext cx="160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인구밀도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EC0355DD-2686-4F74-8B4B-0EBC7F0811DD}"/>
                </a:ext>
              </a:extLst>
            </p:cNvPr>
            <p:cNvSpPr/>
            <p:nvPr/>
          </p:nvSpPr>
          <p:spPr>
            <a:xfrm flipV="1">
              <a:off x="8491534" y="4096781"/>
              <a:ext cx="533400" cy="52395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0FB076-52FC-4927-AB5A-12DF6F4B3213}"/>
                </a:ext>
              </a:extLst>
            </p:cNvPr>
            <p:cNvSpPr txBox="1"/>
            <p:nvPr/>
          </p:nvSpPr>
          <p:spPr>
            <a:xfrm>
              <a:off x="7129459" y="5021975"/>
              <a:ext cx="1600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분류 다양성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E593B21B-0EC4-4F56-9D34-D466C182658D}"/>
                </a:ext>
              </a:extLst>
            </p:cNvPr>
            <p:cNvSpPr/>
            <p:nvPr/>
          </p:nvSpPr>
          <p:spPr>
            <a:xfrm flipV="1">
              <a:off x="8601073" y="4937880"/>
              <a:ext cx="533400" cy="52395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5AC099-893B-476D-81D1-B1D09B629E41}"/>
                </a:ext>
              </a:extLst>
            </p:cNvPr>
            <p:cNvSpPr/>
            <p:nvPr/>
          </p:nvSpPr>
          <p:spPr>
            <a:xfrm>
              <a:off x="6710359" y="3771900"/>
              <a:ext cx="2805113" cy="2057400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27B97FE-DD40-4D59-A67F-98BF570451ED}"/>
              </a:ext>
            </a:extLst>
          </p:cNvPr>
          <p:cNvGrpSpPr/>
          <p:nvPr/>
        </p:nvGrpSpPr>
        <p:grpSpPr>
          <a:xfrm>
            <a:off x="6165906" y="3601179"/>
            <a:ext cx="5156197" cy="4102655"/>
            <a:chOff x="1063624" y="2373313"/>
            <a:chExt cx="6111875" cy="47392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F006BC8-B0F9-4255-AC06-60673D3CE0C6}"/>
                </a:ext>
              </a:extLst>
            </p:cNvPr>
            <p:cNvGrpSpPr/>
            <p:nvPr/>
          </p:nvGrpSpPr>
          <p:grpSpPr>
            <a:xfrm>
              <a:off x="1096961" y="2373313"/>
              <a:ext cx="6078538" cy="4739242"/>
              <a:chOff x="1096961" y="2373313"/>
              <a:chExt cx="6078538" cy="47392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DBFBEA4-37A6-447D-B48A-C93E6FC83D37}"/>
                  </a:ext>
                </a:extLst>
              </p:cNvPr>
              <p:cNvGrpSpPr/>
              <p:nvPr/>
            </p:nvGrpSpPr>
            <p:grpSpPr>
              <a:xfrm>
                <a:off x="3975099" y="2373313"/>
                <a:ext cx="3200400" cy="2352675"/>
                <a:chOff x="2057400" y="3848100"/>
                <a:chExt cx="3200400" cy="2352675"/>
              </a:xfrm>
            </p:grpSpPr>
            <p:pic>
              <p:nvPicPr>
                <p:cNvPr id="47" name="Picture 6">
                  <a:extLst>
                    <a:ext uri="{FF2B5EF4-FFF2-40B4-BE49-F238E27FC236}">
                      <a16:creationId xmlns:a16="http://schemas.microsoft.com/office/drawing/2014/main" id="{F80EAB0B-43E8-41C4-9547-9890595BE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7400" y="3848100"/>
                  <a:ext cx="2200275" cy="2352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E04A1BB-5ACB-4CA5-9A2D-D3E3A2C4311C}"/>
                    </a:ext>
                  </a:extLst>
                </p:cNvPr>
                <p:cNvSpPr txBox="1"/>
                <p:nvPr/>
              </p:nvSpPr>
              <p:spPr>
                <a:xfrm>
                  <a:off x="2209800" y="3848100"/>
                  <a:ext cx="3048000" cy="4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세종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935436D-61D8-41F2-93D4-30D752F9CFDD}"/>
                  </a:ext>
                </a:extLst>
              </p:cNvPr>
              <p:cNvGrpSpPr/>
              <p:nvPr/>
            </p:nvGrpSpPr>
            <p:grpSpPr>
              <a:xfrm>
                <a:off x="1096961" y="2373314"/>
                <a:ext cx="3048000" cy="2352675"/>
                <a:chOff x="533400" y="3548852"/>
                <a:chExt cx="3048000" cy="2352675"/>
              </a:xfrm>
            </p:grpSpPr>
            <p:pic>
              <p:nvPicPr>
                <p:cNvPr id="45" name="Picture 18">
                  <a:extLst>
                    <a:ext uri="{FF2B5EF4-FFF2-40B4-BE49-F238E27FC236}">
                      <a16:creationId xmlns:a16="http://schemas.microsoft.com/office/drawing/2014/main" id="{300A3392-4472-4173-AAF5-369461F606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425" y="3548852"/>
                  <a:ext cx="2200275" cy="2352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101668F-E8E3-498D-9CC2-B89DD25426E9}"/>
                    </a:ext>
                  </a:extLst>
                </p:cNvPr>
                <p:cNvSpPr txBox="1"/>
                <p:nvPr/>
              </p:nvSpPr>
              <p:spPr>
                <a:xfrm>
                  <a:off x="533400" y="3582745"/>
                  <a:ext cx="3048000" cy="42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대전</a:t>
                  </a:r>
                </a:p>
              </p:txBody>
            </p:sp>
          </p:grpSp>
          <p:pic>
            <p:nvPicPr>
              <p:cNvPr id="43" name="Picture 30">
                <a:extLst>
                  <a:ext uri="{FF2B5EF4-FFF2-40B4-BE49-F238E27FC236}">
                    <a16:creationId xmlns:a16="http://schemas.microsoft.com/office/drawing/2014/main" id="{6C13B344-FA52-44D8-AF17-527147970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985" y="4725988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32">
                <a:extLst>
                  <a:ext uri="{FF2B5EF4-FFF2-40B4-BE49-F238E27FC236}">
                    <a16:creationId xmlns:a16="http://schemas.microsoft.com/office/drawing/2014/main" id="{98CAFA95-ACC5-4BAE-A457-37BF801F2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5099" y="4759880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B1520E-8437-4154-A8FE-D129186107E9}"/>
                </a:ext>
              </a:extLst>
            </p:cNvPr>
            <p:cNvSpPr txBox="1"/>
            <p:nvPr/>
          </p:nvSpPr>
          <p:spPr>
            <a:xfrm>
              <a:off x="1063624" y="4941414"/>
              <a:ext cx="3048000" cy="42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전남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8F9A3B-A475-4748-8F4D-C86A1A2FA542}"/>
                </a:ext>
              </a:extLst>
            </p:cNvPr>
            <p:cNvSpPr txBox="1"/>
            <p:nvPr/>
          </p:nvSpPr>
          <p:spPr>
            <a:xfrm>
              <a:off x="4110034" y="4830525"/>
              <a:ext cx="3048000" cy="42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전북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B25CFA8-7473-4DB4-9CFD-9E3EB3299DDC}"/>
              </a:ext>
            </a:extLst>
          </p:cNvPr>
          <p:cNvGrpSpPr/>
          <p:nvPr/>
        </p:nvGrpSpPr>
        <p:grpSpPr>
          <a:xfrm>
            <a:off x="1386793" y="3454213"/>
            <a:ext cx="3876679" cy="4242212"/>
            <a:chOff x="10158412" y="1595173"/>
            <a:chExt cx="5005388" cy="532253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3DCA1CE-70AE-4A86-BD2C-7C9ADE80EFB7}"/>
                </a:ext>
              </a:extLst>
            </p:cNvPr>
            <p:cNvGrpSpPr/>
            <p:nvPr/>
          </p:nvGrpSpPr>
          <p:grpSpPr>
            <a:xfrm>
              <a:off x="10158412" y="1595173"/>
              <a:ext cx="3086100" cy="2352675"/>
              <a:chOff x="5927725" y="6312865"/>
              <a:chExt cx="3086100" cy="2352675"/>
            </a:xfrm>
          </p:grpSpPr>
          <p:pic>
            <p:nvPicPr>
              <p:cNvPr id="57" name="Picture 20">
                <a:extLst>
                  <a:ext uri="{FF2B5EF4-FFF2-40B4-BE49-F238E27FC236}">
                    <a16:creationId xmlns:a16="http://schemas.microsoft.com/office/drawing/2014/main" id="{34833A15-3589-464A-902E-0986EA47D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7725" y="6312865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42A2CDD-FEB5-4F50-AFE9-B442A228755B}"/>
                  </a:ext>
                </a:extLst>
              </p:cNvPr>
              <p:cNvSpPr txBox="1"/>
              <p:nvPr/>
            </p:nvSpPr>
            <p:spPr>
              <a:xfrm>
                <a:off x="5965824" y="6342945"/>
                <a:ext cx="3048001" cy="463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부산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7B7D35B-9DA1-4831-B07D-BD97F73A3559}"/>
                </a:ext>
              </a:extLst>
            </p:cNvPr>
            <p:cNvGrpSpPr/>
            <p:nvPr/>
          </p:nvGrpSpPr>
          <p:grpSpPr>
            <a:xfrm>
              <a:off x="10158412" y="4565032"/>
              <a:ext cx="3200400" cy="2352675"/>
              <a:chOff x="8839200" y="6312864"/>
              <a:chExt cx="3200400" cy="2352675"/>
            </a:xfrm>
          </p:grpSpPr>
          <p:pic>
            <p:nvPicPr>
              <p:cNvPr id="55" name="Picture 8">
                <a:extLst>
                  <a:ext uri="{FF2B5EF4-FFF2-40B4-BE49-F238E27FC236}">
                    <a16:creationId xmlns:a16="http://schemas.microsoft.com/office/drawing/2014/main" id="{57564D1E-677E-4376-AF4A-0166E7956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200" y="6312864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D68A8D-69F7-4826-A877-C759F5CE2D8E}"/>
                  </a:ext>
                </a:extLst>
              </p:cNvPr>
              <p:cNvSpPr txBox="1"/>
              <p:nvPr/>
            </p:nvSpPr>
            <p:spPr>
              <a:xfrm>
                <a:off x="8991600" y="6376838"/>
                <a:ext cx="3048000" cy="463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경기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86DEAAF-81DD-401B-9695-25C0259034BF}"/>
                </a:ext>
              </a:extLst>
            </p:cNvPr>
            <p:cNvGrpSpPr/>
            <p:nvPr/>
          </p:nvGrpSpPr>
          <p:grpSpPr>
            <a:xfrm>
              <a:off x="12963525" y="1646801"/>
              <a:ext cx="2200275" cy="2352675"/>
              <a:chOff x="11750675" y="6392798"/>
              <a:chExt cx="2200275" cy="2352675"/>
            </a:xfrm>
          </p:grpSpPr>
          <p:pic>
            <p:nvPicPr>
              <p:cNvPr id="53" name="Picture 22">
                <a:extLst>
                  <a:ext uri="{FF2B5EF4-FFF2-40B4-BE49-F238E27FC236}">
                    <a16:creationId xmlns:a16="http://schemas.microsoft.com/office/drawing/2014/main" id="{2F82A061-EEE4-4B2A-9FE4-5E2692445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50675" y="6392798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D58B8C-CB43-458D-97AB-7543E44C5641}"/>
                  </a:ext>
                </a:extLst>
              </p:cNvPr>
              <p:cNvSpPr txBox="1"/>
              <p:nvPr/>
            </p:nvSpPr>
            <p:spPr>
              <a:xfrm>
                <a:off x="11750675" y="6393828"/>
                <a:ext cx="885825" cy="463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서울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9D6293-E256-4984-B57F-A9388C9BE68F}"/>
              </a:ext>
            </a:extLst>
          </p:cNvPr>
          <p:cNvSpPr txBox="1"/>
          <p:nvPr/>
        </p:nvSpPr>
        <p:spPr>
          <a:xfrm>
            <a:off x="7097667" y="3046269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비수도권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A0F44B-58D5-424C-9D9C-F843BBFCE379}"/>
              </a:ext>
            </a:extLst>
          </p:cNvPr>
          <p:cNvSpPr txBox="1"/>
          <p:nvPr/>
        </p:nvSpPr>
        <p:spPr>
          <a:xfrm>
            <a:off x="1986872" y="305586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수도권</a:t>
            </a:r>
          </a:p>
        </p:txBody>
      </p:sp>
    </p:spTree>
    <p:extLst>
      <p:ext uri="{BB962C8B-B14F-4D97-AF65-F5344CB8AC3E}">
        <p14:creationId xmlns:p14="http://schemas.microsoft.com/office/powerpoint/2010/main" val="26023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302942" y="7122177"/>
            <a:ext cx="10176223" cy="44408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미리 레스토랑 &amp;카페의 대표적인 서비스 메뉴를 소개 </a:t>
            </a:r>
          </a:p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드립니다. 그 외에도 여러가지가 있습니다. 해당 내용</a:t>
            </a:r>
          </a:p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을 입력해주세요. 해당하는 내용이나 문구를 추가해 </a:t>
            </a:r>
          </a:p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주세요. 레스토랑 메뉴에는 여러가지 있습니다. 내용</a:t>
            </a:r>
          </a:p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을 입력 해 주세요. 해당하는 내용이나 문구를 추가해 </a:t>
            </a:r>
          </a:p>
          <a:p>
            <a:pPr algn="just"/>
            <a:r>
              <a:rPr lang="en-US" sz="2400" kern="0" spc="-100" dirty="0">
                <a:solidFill>
                  <a:srgbClr val="20201F"/>
                </a:solidFill>
                <a:latin typeface="에스코어 드림 2 ExtraLight" pitchFamily="34" charset="0"/>
                <a:cs typeface="에스코어 드림 2 ExtraLight" pitchFamily="34" charset="0"/>
              </a:rPr>
              <a:t>주세요.</a:t>
            </a:r>
            <a:endParaRPr lang="en-US" dirty="0"/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6DBA82F6-FAF7-48A1-8792-CE3B7EE04732}"/>
              </a:ext>
            </a:extLst>
          </p:cNvPr>
          <p:cNvGrpSpPr/>
          <p:nvPr/>
        </p:nvGrpSpPr>
        <p:grpSpPr>
          <a:xfrm>
            <a:off x="29848" y="2628899"/>
            <a:ext cx="18285714" cy="5730098"/>
            <a:chOff x="0" y="0"/>
            <a:chExt cx="18285714" cy="10285714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FDBEE92E-EFA4-46CC-BC1B-14D9BA0A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A10F20C6-9327-4773-9BB8-2B870FB79943}"/>
              </a:ext>
            </a:extLst>
          </p:cNvPr>
          <p:cNvSpPr txBox="1"/>
          <p:nvPr/>
        </p:nvSpPr>
        <p:spPr>
          <a:xfrm>
            <a:off x="7467600" y="4922534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Q &amp; A</a:t>
            </a:r>
            <a:endParaRPr lang="en-US" sz="72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8217C4CD-4FCE-43C4-8C52-3F5980E42A06}"/>
              </a:ext>
            </a:extLst>
          </p:cNvPr>
          <p:cNvSpPr txBox="1"/>
          <p:nvPr/>
        </p:nvSpPr>
        <p:spPr>
          <a:xfrm>
            <a:off x="465306" y="38625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O5. </a:t>
            </a:r>
            <a:endParaRPr 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165" y="5530924"/>
            <a:ext cx="8872384" cy="23067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소상공인 창업의 폐점율이 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80%</a:t>
            </a: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이름에도 불구하고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요식업 시장은 사업체 수도 꾸준히 느는 강세</a:t>
            </a:r>
            <a:endParaRPr 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7E3D6E2-CB90-45D9-B883-269C55AB9AC3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O1.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서론</a:t>
            </a:r>
            <a:endParaRPr lang="en-US" sz="600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8D958BE-E2F7-4C45-A709-5E5ACFD9A048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연구의 필요성 및 배경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5AE70B-9576-43B0-969B-BFE70C7B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838700"/>
            <a:ext cx="7157884" cy="419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49F99B-81D0-4FC6-8333-BAACB096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650064"/>
            <a:ext cx="6781800" cy="44748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E4224D-EAED-41F0-A49D-E2D930AA1151}"/>
              </a:ext>
            </a:extLst>
          </p:cNvPr>
          <p:cNvSpPr txBox="1"/>
          <p:nvPr/>
        </p:nvSpPr>
        <p:spPr>
          <a:xfrm>
            <a:off x="461279" y="3161166"/>
            <a:ext cx="9993614" cy="185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월부터 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개월 연속 취업자 수가 감소</a:t>
            </a:r>
            <a:endParaRPr lang="en-US" altLang="ko-KR" sz="2800" b="0" i="0" u="none" strike="noStrike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05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b="0" i="0" u="none" strike="noStrike" dirty="0">
                <a:solidFill>
                  <a:srgbClr val="C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BUT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모순적으로 실업자 급등 속에서도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창업률은</a:t>
            </a: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증가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011218" y="3742510"/>
            <a:ext cx="5375592" cy="51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4000" dirty="0">
                <a:solidFill>
                  <a:srgbClr val="FFE071"/>
                </a:solidFill>
                <a:latin typeface="나눔스퀘어 ExtraBold" pitchFamily="34" charset="0"/>
                <a:cs typeface="나눔스퀘어 ExtraBold" pitchFamily="34" charset="0"/>
              </a:rPr>
              <a:t>T</a:t>
            </a:r>
            <a:r>
              <a:rPr lang="en-US" sz="14000" dirty="0">
                <a:solidFill>
                  <a:srgbClr val="EEEEEE"/>
                </a:solidFill>
                <a:latin typeface="나눔스퀘어 ExtraBold" pitchFamily="34" charset="0"/>
                <a:cs typeface="나눔스퀘어 ExtraBold" pitchFamily="34" charset="0"/>
              </a:rPr>
              <a:t>hank</a:t>
            </a:r>
          </a:p>
          <a:p>
            <a:pPr algn="r"/>
            <a:r>
              <a:rPr lang="en-US" sz="14000" dirty="0">
                <a:solidFill>
                  <a:srgbClr val="EEEEEE"/>
                </a:solidFill>
                <a:latin typeface="나눔스퀘어 ExtraBold" pitchFamily="34" charset="0"/>
                <a:cs typeface="나눔스퀘어 ExtraBold" pitchFamily="34" charset="0"/>
              </a:rPr>
              <a:t>you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99" y="5219699"/>
            <a:ext cx="10058400" cy="5352209"/>
            <a:chOff x="-29060" y="4827106"/>
            <a:chExt cx="9178673" cy="5507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060" y="4827106"/>
              <a:ext cx="9178673" cy="55072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7941" y="5542890"/>
            <a:ext cx="9075299" cy="4657410"/>
            <a:chOff x="9136501" y="4827106"/>
            <a:chExt cx="9178673" cy="55072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6501" y="4827106"/>
              <a:ext cx="9178673" cy="55072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81601" y="3621958"/>
            <a:ext cx="8915400" cy="11728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신용카드 거래 내역으로 보는 요식업 동향 분석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endParaRPr lang="en-US" sz="12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400" b="0" i="0" u="none" strike="noStrike" dirty="0">
                <a:solidFill>
                  <a:srgbClr val="92D05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0" i="0" u="none" strike="noStrike" dirty="0">
                <a:solidFill>
                  <a:srgbClr val="92D05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4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‘빅데이터 </a:t>
            </a:r>
            <a:r>
              <a:rPr lang="ko-KR" altLang="en-US" sz="24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시대’에</a:t>
            </a:r>
            <a:r>
              <a:rPr lang="ko-KR" altLang="en-US" sz="24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맞춰 매장에 정확한 데이터를 확인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7801" y="2599278"/>
            <a:ext cx="10058400" cy="8388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ko-KR" sz="200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요식업을 쉽게 느껴 ‘</a:t>
            </a:r>
            <a:r>
              <a:rPr lang="ko-KR" altLang="ko-KR" sz="2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감</a:t>
            </a:r>
            <a:r>
              <a:rPr lang="ko-KR" altLang="ko-KR" sz="2000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’으로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업종별 주요 고객층과 매출을 가늠하여 도전</a:t>
            </a:r>
            <a:r>
              <a:rPr lang="en-US" altLang="ko-KR" sz="28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D47D3BF-B551-4135-9C7D-DE34123D4CDA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O1.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서론</a:t>
            </a:r>
            <a:endParaRPr lang="en-US" sz="60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6FB4A59-C212-4AB7-B032-4662E82E9BB0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목적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60CC2-0EE0-44DB-B941-A593AC629522}"/>
              </a:ext>
            </a:extLst>
          </p:cNvPr>
          <p:cNvSpPr txBox="1"/>
          <p:nvPr/>
        </p:nvSpPr>
        <p:spPr>
          <a:xfrm rot="192652">
            <a:off x="5994626" y="813629"/>
            <a:ext cx="12454891" cy="163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요식업은 식사시간대인</a:t>
            </a:r>
            <a:r>
              <a:rPr lang="en-US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12~1</a:t>
            </a:r>
            <a:r>
              <a:rPr lang="ko-KR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6</a:t>
            </a:r>
            <a:r>
              <a:rPr lang="ko-KR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~7</a:t>
            </a:r>
            <a:r>
              <a:rPr lang="ko-KR" altLang="ko-KR" sz="4800" dirty="0">
                <a:solidFill>
                  <a:srgbClr val="FF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시에 강세를 보일 것이라는 선입견</a:t>
            </a:r>
            <a:endParaRPr lang="ko-KR" altLang="en-US" sz="48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BECA56-8834-4D2C-AC9D-32EFB6555B04}"/>
              </a:ext>
            </a:extLst>
          </p:cNvPr>
          <p:cNvSpPr txBox="1"/>
          <p:nvPr/>
        </p:nvSpPr>
        <p:spPr>
          <a:xfrm>
            <a:off x="13030784" y="1884904"/>
            <a:ext cx="4002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92D05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업종 별로 볼 수 있는 특징</a:t>
            </a:r>
            <a:endParaRPr lang="ko-KR" altLang="en-US" sz="2400" dirty="0">
              <a:solidFill>
                <a:srgbClr val="92D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7A697-F9FB-4E02-9395-F9C24B38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67" y="2771511"/>
            <a:ext cx="15906373" cy="56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581AF08B-BB86-4FA1-8DCD-90A7BE37738E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O2.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연구방법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CA2E034-AF05-4450-98BF-27856A8A5A8E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데이터 소개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43C45-0EB0-4D2E-990F-34BB05F76A3A}"/>
              </a:ext>
            </a:extLst>
          </p:cNvPr>
          <p:cNvSpPr/>
          <p:nvPr/>
        </p:nvSpPr>
        <p:spPr>
          <a:xfrm>
            <a:off x="13728538" y="2552700"/>
            <a:ext cx="2607233" cy="6105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9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45433" y="5143500"/>
            <a:ext cx="4495800" cy="159668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32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패키지 로드</a:t>
            </a:r>
            <a:endParaRPr 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FE3463-0D3F-45C6-9D2F-E9AC4F54C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61" b="43731"/>
          <a:stretch/>
        </p:blipFill>
        <p:spPr>
          <a:xfrm>
            <a:off x="6705600" y="3848100"/>
            <a:ext cx="9296400" cy="3269275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8C64B8CA-BD69-4CE3-917C-B63A6C79EAFA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O2.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연구방법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6418AB-0369-4910-B840-0F607E3F663F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데이터 </a:t>
            </a:r>
            <a:r>
              <a:rPr lang="ko-KR" altLang="en-US" sz="3600" b="1" dirty="0" err="1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전처리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0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8">
            <a:extLst>
              <a:ext uri="{FF2B5EF4-FFF2-40B4-BE49-F238E27FC236}">
                <a16:creationId xmlns:a16="http://schemas.microsoft.com/office/drawing/2014/main" id="{99FBBF90-E302-4F7D-A21E-FF0FE106752A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 업종 선택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052E9-7065-495C-AEB9-68F89A53FD2B}"/>
              </a:ext>
            </a:extLst>
          </p:cNvPr>
          <p:cNvSpPr txBox="1"/>
          <p:nvPr/>
        </p:nvSpPr>
        <p:spPr>
          <a:xfrm>
            <a:off x="11413916" y="1764989"/>
            <a:ext cx="6188523" cy="7802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피자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햄버거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샌드위치 및 유사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제과점업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 전문점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제과점업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비알코올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음료점업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음료 소매업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중식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한식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일식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서양식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외국식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김밥 및 기타 간이 음식점업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간이음식 포장판매 전문점 </a:t>
            </a:r>
            <a:endParaRPr lang="en-US" altLang="ko-KR" sz="2400" b="1" i="0" u="none" strike="noStrike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46908-99A9-4A79-9431-C30093799D98}"/>
              </a:ext>
            </a:extLst>
          </p:cNvPr>
          <p:cNvSpPr txBox="1"/>
          <p:nvPr/>
        </p:nvSpPr>
        <p:spPr>
          <a:xfrm>
            <a:off x="1221659" y="3031124"/>
            <a:ext cx="51054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32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140</a:t>
            </a:r>
            <a:r>
              <a:rPr lang="ko-KR" altLang="en-US" sz="32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여개 </a:t>
            </a:r>
            <a:r>
              <a:rPr lang="ko-KR" altLang="en-US" sz="32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업종 중 </a:t>
            </a:r>
            <a:endParaRPr lang="en-US" altLang="ko-KR" sz="3200" b="0" i="0" u="none" strike="noStrike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요식업과 관련된 업종 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7A905F0-E9D0-4952-B3A1-F2E382B1486F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O2.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연구방법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FFEB5-9F95-4859-9A7E-8138AFACE6FB}"/>
              </a:ext>
            </a:extLst>
          </p:cNvPr>
          <p:cNvSpPr txBox="1"/>
          <p:nvPr/>
        </p:nvSpPr>
        <p:spPr>
          <a:xfrm>
            <a:off x="13852895" y="5580468"/>
            <a:ext cx="5749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13</a:t>
            </a:r>
            <a:r>
              <a:rPr lang="ko-KR" altLang="en-US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업종의 데이터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B0287-9B58-43A2-9E91-E1588AC01D72}"/>
              </a:ext>
            </a:extLst>
          </p:cNvPr>
          <p:cNvSpPr txBox="1"/>
          <p:nvPr/>
        </p:nvSpPr>
        <p:spPr>
          <a:xfrm>
            <a:off x="7732328" y="2874439"/>
            <a:ext cx="22828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endParaRPr lang="ko-KR" altLang="en-US" sz="9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31330-0918-48C9-A010-676A7C772363}"/>
              </a:ext>
            </a:extLst>
          </p:cNvPr>
          <p:cNvSpPr txBox="1"/>
          <p:nvPr/>
        </p:nvSpPr>
        <p:spPr>
          <a:xfrm>
            <a:off x="4662951" y="6323419"/>
            <a:ext cx="675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요식업의 정의에 따라 적절하지 않은 업종 </a:t>
            </a:r>
            <a:r>
              <a:rPr lang="ko-KR" altLang="en-US" sz="2400" b="0" i="0" u="none" strike="noStrike" dirty="0">
                <a:solidFill>
                  <a:srgbClr val="C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  <a:endParaRPr lang="ko-KR" altLang="en-US" sz="24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01864-9CB5-4542-811B-8382CA039DBD}"/>
              </a:ext>
            </a:extLst>
          </p:cNvPr>
          <p:cNvSpPr txBox="1"/>
          <p:nvPr/>
        </p:nvSpPr>
        <p:spPr>
          <a:xfrm>
            <a:off x="656398" y="8024362"/>
            <a:ext cx="826118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요식업</a:t>
            </a:r>
            <a:endParaRPr lang="en-US" altLang="ko-KR" sz="2400" b="0" i="0" u="none" strike="noStrike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식당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주점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다방 등 접객시설을 갖추고 구내에서 직접 소비하도록 음식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음료 등을 조제하여 손님에게 판매하거나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구입한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조제음식료품을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판매하는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식품접객업소로서의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영업활동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88448-4A6F-4E5D-ACB3-2111D302D0F3}"/>
              </a:ext>
            </a:extLst>
          </p:cNvPr>
          <p:cNvSpPr txBox="1"/>
          <p:nvPr/>
        </p:nvSpPr>
        <p:spPr>
          <a:xfrm rot="5400000">
            <a:off x="7679867" y="5969476"/>
            <a:ext cx="1425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i="0" u="none" strike="noStrike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endParaRPr lang="ko-KR" altLang="en-US" sz="4000" dirty="0"/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235957CE-C209-4D01-8D7C-2D10D3C10CA7}"/>
              </a:ext>
            </a:extLst>
          </p:cNvPr>
          <p:cNvGrpSpPr/>
          <p:nvPr/>
        </p:nvGrpSpPr>
        <p:grpSpPr>
          <a:xfrm>
            <a:off x="-21077" y="2888330"/>
            <a:ext cx="18285714" cy="4727185"/>
            <a:chOff x="-3236554" y="-983987"/>
            <a:chExt cx="18285714" cy="10285714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B702E983-0887-4919-B026-0BF1E46D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36554" y="-983987"/>
              <a:ext cx="18285714" cy="102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77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11" grpId="0"/>
      <p:bldP spid="12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9A09EE-FB12-4924-BDD2-A81284CE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613080"/>
            <a:ext cx="9544146" cy="30306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-381000" y="2667430"/>
            <a:ext cx="4648200" cy="117339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6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date </a:t>
            </a:r>
            <a:r>
              <a:rPr lang="ko-KR" altLang="en-US" sz="36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생성</a:t>
            </a:r>
            <a:endParaRPr 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9D207D-2E14-41D2-89D2-6D0ECE80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22" y="3677684"/>
            <a:ext cx="9544145" cy="1935396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BA7AA9B7-59B8-4CBA-A2F6-189DCA97E715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O2.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연구방법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99C8E4D-31E3-489C-9BCA-9B916090B307}"/>
              </a:ext>
            </a:extLst>
          </p:cNvPr>
          <p:cNvSpPr txBox="1"/>
          <p:nvPr/>
        </p:nvSpPr>
        <p:spPr>
          <a:xfrm>
            <a:off x="10458546" y="2798569"/>
            <a:ext cx="4648200" cy="117339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6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600" kern="0" spc="-100" dirty="0" err="1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ko-KR" altLang="en-US" sz="3600" kern="0" spc="-100" dirty="0">
                <a:solidFill>
                  <a:srgbClr val="EEEEE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</a:t>
            </a:r>
            <a:endParaRPr 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909C5D4-B824-4861-A529-4CAD052EBA66}"/>
              </a:ext>
            </a:extLst>
          </p:cNvPr>
          <p:cNvSpPr txBox="1"/>
          <p:nvPr/>
        </p:nvSpPr>
        <p:spPr>
          <a:xfrm>
            <a:off x="990600" y="1628682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 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데이터 </a:t>
            </a:r>
            <a:r>
              <a:rPr lang="ko-KR" altLang="en-US" sz="3600" b="1" dirty="0" err="1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전처리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96CF8-3A3E-4509-A434-873F1254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982484"/>
            <a:ext cx="4763323" cy="45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E62254-156A-473A-8187-B3D66B7A9D4A}"/>
              </a:ext>
            </a:extLst>
          </p:cNvPr>
          <p:cNvSpPr/>
          <p:nvPr/>
        </p:nvSpPr>
        <p:spPr>
          <a:xfrm>
            <a:off x="12688123" y="6516003"/>
            <a:ext cx="4498558" cy="609600"/>
          </a:xfrm>
          <a:prstGeom prst="rect">
            <a:avLst/>
          </a:prstGeom>
          <a:noFill/>
          <a:ln w="95250"/>
          <a:effectLst>
            <a:outerShdw blurRad="50800" dist="50800" dir="5400000" sx="3000" sy="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D1C9C-A545-425D-9879-2DC7D504D54E}"/>
              </a:ext>
            </a:extLst>
          </p:cNvPr>
          <p:cNvSpPr txBox="1"/>
          <p:nvPr/>
        </p:nvSpPr>
        <p:spPr>
          <a:xfrm>
            <a:off x="11698901" y="8961576"/>
            <a:ext cx="5749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데이터의 약 </a:t>
            </a:r>
            <a:r>
              <a:rPr lang="en-US" altLang="ko-KR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10% </a:t>
            </a:r>
            <a:r>
              <a:rPr lang="ko-KR" altLang="en-US" sz="3200" b="0" i="0" u="none" strike="noStrike" dirty="0">
                <a:solidFill>
                  <a:srgbClr val="6AA84F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정도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65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8">
            <a:extLst>
              <a:ext uri="{FF2B5EF4-FFF2-40B4-BE49-F238E27FC236}">
                <a16:creationId xmlns:a16="http://schemas.microsoft.com/office/drawing/2014/main" id="{99FBBF90-E302-4F7D-A21E-FF0FE106752A}"/>
              </a:ext>
            </a:extLst>
          </p:cNvPr>
          <p:cNvSpPr txBox="1"/>
          <p:nvPr/>
        </p:nvSpPr>
        <p:spPr>
          <a:xfrm>
            <a:off x="1066800" y="2705100"/>
            <a:ext cx="618852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-</a:t>
            </a:r>
            <a:r>
              <a:rPr lang="ko-KR" altLang="en-US" sz="3600" b="1" dirty="0">
                <a:solidFill>
                  <a:schemeClr val="bg2">
                    <a:lumMod val="90000"/>
                  </a:schemeClr>
                </a:solidFill>
                <a:latin typeface="나눔스퀘어 Bold" pitchFamily="34" charset="0"/>
                <a:cs typeface="나눔스퀘어 Bold" pitchFamily="34" charset="0"/>
              </a:rPr>
              <a:t> 데이터 나누기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4DCA2-10AA-4926-B9B1-F02BFC16C7C5}"/>
              </a:ext>
            </a:extLst>
          </p:cNvPr>
          <p:cNvSpPr txBox="1"/>
          <p:nvPr/>
        </p:nvSpPr>
        <p:spPr>
          <a:xfrm>
            <a:off x="7015317" y="1004551"/>
            <a:ext cx="9677400" cy="84946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50800" dir="5400000" sx="2000" sy="2000" algn="ctr" rotWithShape="0">
              <a:srgbClr val="000000">
                <a:alpha val="82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피자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햄버거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샌드위치 및 유사 음식점업 데이터 추출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festFood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피자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햄버거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샌드위치 및 유사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제과점업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bakery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제과점업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비알코올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음료점업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beverage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비알코올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음료점업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치킨 전문점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chicken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치킨 전문점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음료 소매업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bvRetail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음료 소매업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김밥 및 기타 간이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kimbab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김밥 및 기타 간이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중식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china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중식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한식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korea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한식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간이음식 포장 판매 전문점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ffTakeout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간이음식 포장 판매 전문점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서양식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west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서양식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주점업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etcDrink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주점업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외국식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etcForeign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기타 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외국식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일식 음식점업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japan = data[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data.type_of_business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일식 음식점업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E7DD1C-FC4D-4D37-BD0E-27F938D9B5CA}"/>
              </a:ext>
            </a:extLst>
          </p:cNvPr>
          <p:cNvSpPr txBox="1"/>
          <p:nvPr/>
        </p:nvSpPr>
        <p:spPr>
          <a:xfrm>
            <a:off x="533401" y="419100"/>
            <a:ext cx="6481916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O2. </a:t>
            </a:r>
            <a:r>
              <a:rPr lang="ko-KR" alt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연구방법</a:t>
            </a:r>
            <a:r>
              <a:rPr lang="en-US" sz="6000" b="1" dirty="0">
                <a:solidFill>
                  <a:srgbClr val="FFE071"/>
                </a:solidFill>
                <a:latin typeface="나눔스퀘어 Bold" pitchFamily="34" charset="0"/>
                <a:cs typeface="나눔스퀘어 Bold" pitchFamily="34" charset="0"/>
              </a:rPr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228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14170</TotalTime>
  <Words>1633</Words>
  <Application>Microsoft Office PowerPoint</Application>
  <PresentationFormat>사용자 지정</PresentationFormat>
  <Paragraphs>322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나눔스퀘어 Bold</vt:lpstr>
      <vt:lpstr>나눔스퀘어 ExtraBold</vt:lpstr>
      <vt:lpstr>맑은 고딕</vt:lpstr>
      <vt:lpstr>배달의민족 도현</vt:lpstr>
      <vt:lpstr>에스코어 드림 2 ExtraLight</vt:lpstr>
      <vt:lpstr>Arial</vt:lpstr>
      <vt:lpstr>Calibri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dain</cp:lastModifiedBy>
  <cp:revision>38</cp:revision>
  <dcterms:created xsi:type="dcterms:W3CDTF">2021-02-16T10:33:24Z</dcterms:created>
  <dcterms:modified xsi:type="dcterms:W3CDTF">2021-02-26T07:38:15Z</dcterms:modified>
</cp:coreProperties>
</file>